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7" r:id="rId2"/>
    <p:sldId id="262" r:id="rId3"/>
    <p:sldId id="259" r:id="rId4"/>
    <p:sldId id="268" r:id="rId5"/>
    <p:sldId id="269" r:id="rId6"/>
    <p:sldId id="271" r:id="rId7"/>
    <p:sldId id="273" r:id="rId8"/>
    <p:sldId id="272" r:id="rId9"/>
    <p:sldId id="276" r:id="rId10"/>
    <p:sldId id="274" r:id="rId11"/>
    <p:sldId id="277" r:id="rId12"/>
    <p:sldId id="278" r:id="rId13"/>
    <p:sldId id="279" r:id="rId14"/>
    <p:sldId id="280" r:id="rId15"/>
    <p:sldId id="275" r:id="rId16"/>
    <p:sldId id="281" r:id="rId17"/>
    <p:sldId id="282" r:id="rId18"/>
    <p:sldId id="283" r:id="rId19"/>
    <p:sldId id="284" r:id="rId20"/>
    <p:sldId id="285" r:id="rId21"/>
    <p:sldId id="287" r:id="rId22"/>
    <p:sldId id="288" r:id="rId23"/>
    <p:sldId id="289" r:id="rId24"/>
    <p:sldId id="290" r:id="rId25"/>
    <p:sldId id="286" r:id="rId26"/>
    <p:sldId id="291" r:id="rId27"/>
    <p:sldId id="292" r:id="rId28"/>
    <p:sldId id="293" r:id="rId29"/>
    <p:sldId id="295" r:id="rId30"/>
    <p:sldId id="296" r:id="rId31"/>
    <p:sldId id="297" r:id="rId32"/>
    <p:sldId id="294" r:id="rId33"/>
    <p:sldId id="300" r:id="rId34"/>
    <p:sldId id="298" r:id="rId35"/>
    <p:sldId id="299" r:id="rId36"/>
    <p:sldId id="302" r:id="rId37"/>
    <p:sldId id="311" r:id="rId38"/>
    <p:sldId id="303" r:id="rId39"/>
    <p:sldId id="304" r:id="rId40"/>
    <p:sldId id="305" r:id="rId41"/>
    <p:sldId id="306" r:id="rId42"/>
    <p:sldId id="307" r:id="rId43"/>
    <p:sldId id="309" r:id="rId44"/>
    <p:sldId id="310" r:id="rId45"/>
    <p:sldId id="308" r:id="rId46"/>
    <p:sldId id="317" r:id="rId47"/>
    <p:sldId id="340" r:id="rId48"/>
    <p:sldId id="319" r:id="rId49"/>
    <p:sldId id="320" r:id="rId50"/>
    <p:sldId id="321" r:id="rId51"/>
    <p:sldId id="314" r:id="rId52"/>
    <p:sldId id="312" r:id="rId53"/>
    <p:sldId id="316" r:id="rId54"/>
    <p:sldId id="313" r:id="rId55"/>
    <p:sldId id="315" r:id="rId56"/>
    <p:sldId id="318" r:id="rId57"/>
    <p:sldId id="324" r:id="rId58"/>
    <p:sldId id="333" r:id="rId59"/>
    <p:sldId id="334" r:id="rId60"/>
    <p:sldId id="336" r:id="rId61"/>
    <p:sldId id="338" r:id="rId62"/>
    <p:sldId id="339" r:id="rId63"/>
    <p:sldId id="335" r:id="rId64"/>
    <p:sldId id="341" r:id="rId65"/>
    <p:sldId id="337" r:id="rId66"/>
    <p:sldId id="325" r:id="rId67"/>
    <p:sldId id="328" r:id="rId68"/>
    <p:sldId id="322" r:id="rId69"/>
    <p:sldId id="323" r:id="rId70"/>
    <p:sldId id="326" r:id="rId71"/>
    <p:sldId id="329" r:id="rId72"/>
    <p:sldId id="330" r:id="rId73"/>
    <p:sldId id="331" r:id="rId74"/>
    <p:sldId id="332" r:id="rId75"/>
    <p:sldId id="301" r:id="rId76"/>
    <p:sldId id="342" r:id="rId77"/>
    <p:sldId id="270"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6" d="100"/>
          <a:sy n="56" d="100"/>
        </p:scale>
        <p:origin x="-1000" y="2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Date Placeholder 14"/>
          <p:cNvSpPr>
            <a:spLocks noGrp="1"/>
          </p:cNvSpPr>
          <p:nvPr>
            <p:ph type="dt" sz="half" idx="10"/>
          </p:nvPr>
        </p:nvSpPr>
        <p:spPr/>
        <p:txBody>
          <a:bodyPr/>
          <a:lstStyle/>
          <a:p>
            <a:fld id="{17D4A7F1-E5D3-4F22-9D1C-FC60BB2C0E29}" type="datetimeFigureOut">
              <a:rPr lang="en-US" smtClean="0"/>
              <a:t>11/20/2016</a:t>
            </a:fld>
            <a:endParaRPr lang="en-US" dirty="0"/>
          </a:p>
        </p:txBody>
      </p:sp>
      <p:sp>
        <p:nvSpPr>
          <p:cNvPr id="16" name="Slide Number Placeholder 15"/>
          <p:cNvSpPr>
            <a:spLocks noGrp="1"/>
          </p:cNvSpPr>
          <p:nvPr>
            <p:ph type="sldNum" sz="quarter" idx="11"/>
          </p:nvPr>
        </p:nvSpPr>
        <p:spPr/>
        <p:txBody>
          <a:bodyPr/>
          <a:lstStyle/>
          <a:p>
            <a:fld id="{D6A7A0EB-BED9-4E05-8625-CCE664F3EBF6}" type="slidenum">
              <a:rPr lang="en-US" smtClean="0"/>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7D4A7F1-E5D3-4F22-9D1C-FC60BB2C0E29}" type="datetimeFigureOut">
              <a:rPr lang="en-US" smtClean="0"/>
              <a:t>11/20/2016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A7A0EB-BED9-4E05-8625-CCE664F3EBF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7D4A7F1-E5D3-4F22-9D1C-FC60BB2C0E29}" type="datetimeFigureOut">
              <a:rPr lang="en-US" smtClean="0"/>
              <a:t>11/20/2016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A7A0EB-BED9-4E05-8625-CCE664F3EBF6}"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17D4A7F1-E5D3-4F22-9D1C-FC60BB2C0E29}" type="datetimeFigureOut">
              <a:rPr lang="en-US" smtClean="0"/>
              <a:t>11/20/2016</a:t>
            </a:fld>
            <a:endParaRPr lang="en-US" dirty="0"/>
          </a:p>
        </p:txBody>
      </p:sp>
      <p:sp>
        <p:nvSpPr>
          <p:cNvPr id="15" name="Slide Number Placeholder 14"/>
          <p:cNvSpPr>
            <a:spLocks noGrp="1"/>
          </p:cNvSpPr>
          <p:nvPr>
            <p:ph type="sldNum" sz="quarter" idx="15"/>
          </p:nvPr>
        </p:nvSpPr>
        <p:spPr/>
        <p:txBody>
          <a:bodyPr/>
          <a:lstStyle>
            <a:lvl1pPr algn="ctr">
              <a:defRPr/>
            </a:lvl1pPr>
          </a:lstStyle>
          <a:p>
            <a:fld id="{D6A7A0EB-BED9-4E05-8625-CCE664F3EBF6}" type="slidenum">
              <a:rPr lang="en-US" smtClean="0"/>
              <a:t>‹#›</a:t>
            </a:fld>
            <a:endParaRPr lang="en-US" dirty="0"/>
          </a:p>
        </p:txBody>
      </p:sp>
      <p:sp>
        <p:nvSpPr>
          <p:cNvPr id="16" name="Footer Placeholder 15"/>
          <p:cNvSpPr>
            <a:spLocks noGrp="1"/>
          </p:cNvSpPr>
          <p:nvPr>
            <p:ph type="ftr" sz="quarter" idx="16"/>
          </p:nvPr>
        </p:nvSpPr>
        <p:spPr/>
        <p:txBody>
          <a:bodyPr/>
          <a:lstStyle/>
          <a:p>
            <a:endParaRPr lang="en-US" dirty="0"/>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7D4A7F1-E5D3-4F22-9D1C-FC60BB2C0E29}" type="datetimeFigureOut">
              <a:rPr lang="en-US" smtClean="0"/>
              <a:t>11/20/2016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A7A0EB-BED9-4E05-8625-CCE664F3EBF6}" type="slidenum">
              <a:rPr lang="en-US" smtClean="0"/>
              <a:t>‹#›</a:t>
            </a:fld>
            <a:endParaRPr lang="en-US" dirty="0"/>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7D4A7F1-E5D3-4F22-9D1C-FC60BB2C0E29}" type="datetimeFigureOut">
              <a:rPr lang="en-US" smtClean="0"/>
              <a:t>11/20/2016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A7A0EB-BED9-4E05-8625-CCE664F3EBF6}" type="slidenum">
              <a:rPr lang="en-US" smtClean="0"/>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6A7A0EB-BED9-4E05-8625-CCE664F3EBF6}" type="slidenum">
              <a:rPr lang="en-US" smtClean="0"/>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17D4A7F1-E5D3-4F22-9D1C-FC60BB2C0E29}" type="datetimeFigureOut">
              <a:rPr lang="en-US" smtClean="0"/>
              <a:t>11/20/2016</a:t>
            </a:fld>
            <a:endParaRPr lang="en-US" dirty="0"/>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7D4A7F1-E5D3-4F22-9D1C-FC60BB2C0E29}" type="datetimeFigureOut">
              <a:rPr lang="en-US" smtClean="0"/>
              <a:t>11/20/2016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A7A0EB-BED9-4E05-8625-CCE664F3EBF6}" type="slidenum">
              <a:rPr lang="en-US" smtClean="0"/>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D4A7F1-E5D3-4F22-9D1C-FC60BB2C0E29}" type="datetimeFigureOut">
              <a:rPr lang="en-US" smtClean="0"/>
              <a:t>11/20/2016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A7A0EB-BED9-4E05-8625-CCE664F3EBF6}"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17D4A7F1-E5D3-4F22-9D1C-FC60BB2C0E29}" type="datetimeFigureOut">
              <a:rPr lang="en-US" smtClean="0"/>
              <a:t>11/20/2016</a:t>
            </a:fld>
            <a:endParaRPr lang="en-US" dirty="0"/>
          </a:p>
        </p:txBody>
      </p:sp>
      <p:sp>
        <p:nvSpPr>
          <p:cNvPr id="9" name="Slide Number Placeholder 8"/>
          <p:cNvSpPr>
            <a:spLocks noGrp="1"/>
          </p:cNvSpPr>
          <p:nvPr>
            <p:ph type="sldNum" sz="quarter" idx="15"/>
          </p:nvPr>
        </p:nvSpPr>
        <p:spPr/>
        <p:txBody>
          <a:bodyPr/>
          <a:lstStyle/>
          <a:p>
            <a:fld id="{D6A7A0EB-BED9-4E05-8625-CCE664F3EBF6}" type="slidenum">
              <a:rPr lang="en-US" smtClean="0"/>
              <a:t>‹#›</a:t>
            </a:fld>
            <a:endParaRPr lang="en-US" dirty="0"/>
          </a:p>
        </p:txBody>
      </p:sp>
      <p:sp>
        <p:nvSpPr>
          <p:cNvPr id="10" name="Footer Placeholder 9"/>
          <p:cNvSpPr>
            <a:spLocks noGrp="1"/>
          </p:cNvSpPr>
          <p:nvPr>
            <p:ph type="ftr" sz="quarter" idx="16"/>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17D4A7F1-E5D3-4F22-9D1C-FC60BB2C0E29}" type="datetimeFigureOut">
              <a:rPr lang="en-US" smtClean="0"/>
              <a:t>11/20/2016</a:t>
            </a:fld>
            <a:endParaRPr lang="en-US" dirty="0"/>
          </a:p>
        </p:txBody>
      </p:sp>
      <p:sp>
        <p:nvSpPr>
          <p:cNvPr id="9" name="Slide Number Placeholder 8"/>
          <p:cNvSpPr>
            <a:spLocks noGrp="1"/>
          </p:cNvSpPr>
          <p:nvPr>
            <p:ph type="sldNum" sz="quarter" idx="11"/>
          </p:nvPr>
        </p:nvSpPr>
        <p:spPr/>
        <p:txBody>
          <a:bodyPr/>
          <a:lstStyle/>
          <a:p>
            <a:fld id="{D6A7A0EB-BED9-4E05-8625-CCE664F3EBF6}"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7D4A7F1-E5D3-4F22-9D1C-FC60BB2C0E29}" type="datetimeFigureOut">
              <a:rPr lang="en-US" smtClean="0"/>
              <a:t>11/20/2016</a:t>
            </a:fld>
            <a:endParaRPr lang="en-US" dirty="0"/>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D6A7A0EB-BED9-4E05-8625-CCE664F3EBF6}" type="slidenum">
              <a:rPr lang="en-US" smtClean="0"/>
              <a:t>‹#›</a:t>
            </a:fld>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www.encyclopedia.com/" TargetMode="External"/><Relationship Id="rId2" Type="http://schemas.openxmlformats.org/officeDocument/2006/relationships/hyperlink" Target="http://www.encyclopedia.com/humanities/encyclopedias-almanacs-transcripts-and-maps/mound-builders-poverty-point-adena-hopewell"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encyclopedia.com/" TargetMode="External"/><Relationship Id="rId2" Type="http://schemas.openxmlformats.org/officeDocument/2006/relationships/hyperlink" Target="http://www.encyclopedia.com/humanities/encyclopedias-almanacs-transcripts-and-maps/mound-builders-poverty-point-adena-hopewel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5324535"/>
          </a:xfrm>
          <a:prstGeom prst="rect">
            <a:avLst/>
          </a:prstGeom>
          <a:solidFill>
            <a:schemeClr val="bg2">
              <a:lumMod val="40000"/>
              <a:lumOff val="60000"/>
            </a:schemeClr>
          </a:solidFill>
        </p:spPr>
        <p:txBody>
          <a:bodyPr wrap="square" rtlCol="0">
            <a:spAutoFit/>
          </a:bodyPr>
          <a:lstStyle/>
          <a:p>
            <a:pPr algn="ctr"/>
            <a:r>
              <a:rPr lang="en-US" sz="5400" dirty="0" smtClean="0">
                <a:solidFill>
                  <a:schemeClr val="bg1"/>
                </a:solidFill>
              </a:rPr>
              <a:t>The </a:t>
            </a:r>
          </a:p>
          <a:p>
            <a:pPr algn="ctr"/>
            <a:r>
              <a:rPr lang="en-US" sz="5400" dirty="0" smtClean="0">
                <a:solidFill>
                  <a:schemeClr val="bg1"/>
                </a:solidFill>
              </a:rPr>
              <a:t>Native Americans Unit</a:t>
            </a:r>
          </a:p>
          <a:p>
            <a:pPr algn="ctr"/>
            <a:endParaRPr lang="en-US" sz="5400" dirty="0" smtClean="0">
              <a:solidFill>
                <a:schemeClr val="bg1"/>
              </a:solidFill>
            </a:endParaRPr>
          </a:p>
          <a:p>
            <a:pPr algn="ctr"/>
            <a:r>
              <a:rPr lang="en-US" sz="4000" b="1" dirty="0">
                <a:solidFill>
                  <a:srgbClr val="FF0000"/>
                </a:solidFill>
              </a:rPr>
              <a:t>Investigative Question:</a:t>
            </a:r>
            <a:r>
              <a:rPr lang="en-US" sz="4000" dirty="0">
                <a:solidFill>
                  <a:srgbClr val="FF0000"/>
                </a:solidFill>
              </a:rPr>
              <a:t> </a:t>
            </a:r>
            <a:r>
              <a:rPr lang="en-US" sz="4000" dirty="0">
                <a:solidFill>
                  <a:schemeClr val="bg1"/>
                </a:solidFill>
              </a:rPr>
              <a:t>How did location and physical geography influence the daily life of each American Indian tribe?</a:t>
            </a:r>
          </a:p>
          <a:p>
            <a:endParaRPr lang="en-US" dirty="0"/>
          </a:p>
        </p:txBody>
      </p:sp>
    </p:spTree>
    <p:extLst>
      <p:ext uri="{BB962C8B-B14F-4D97-AF65-F5344CB8AC3E}">
        <p14:creationId xmlns:p14="http://schemas.microsoft.com/office/powerpoint/2010/main" val="825969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1815882"/>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endParaRPr lang="en-US" sz="2800" b="1" dirty="0" smtClean="0">
              <a:solidFill>
                <a:srgbClr val="7030A0"/>
              </a:solidFill>
            </a:endParaRPr>
          </a:p>
          <a:p>
            <a:pPr algn="ctr"/>
            <a:endParaRPr lang="en-US" sz="2800" dirty="0"/>
          </a:p>
        </p:txBody>
      </p:sp>
      <p:sp>
        <p:nvSpPr>
          <p:cNvPr id="3" name="TextBox 2"/>
          <p:cNvSpPr txBox="1"/>
          <p:nvPr/>
        </p:nvSpPr>
        <p:spPr>
          <a:xfrm>
            <a:off x="3352800" y="6434554"/>
            <a:ext cx="5638800" cy="338554"/>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5" t="17655" r="47778" b="22888"/>
          <a:stretch/>
        </p:blipFill>
        <p:spPr bwMode="auto">
          <a:xfrm>
            <a:off x="502920" y="1828800"/>
            <a:ext cx="6773304" cy="447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4237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3970318"/>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p>
          <a:p>
            <a:r>
              <a:rPr lang="en-US" sz="2800" b="1" dirty="0" smtClean="0">
                <a:solidFill>
                  <a:srgbClr val="7030A0"/>
                </a:solidFill>
              </a:rPr>
              <a:t>Compare and</a:t>
            </a:r>
          </a:p>
          <a:p>
            <a:r>
              <a:rPr lang="en-US" sz="2800" b="1" dirty="0" smtClean="0">
                <a:solidFill>
                  <a:srgbClr val="7030A0"/>
                </a:solidFill>
              </a:rPr>
              <a:t>contrast with</a:t>
            </a:r>
          </a:p>
          <a:p>
            <a:r>
              <a:rPr lang="en-US" sz="2800" b="1" dirty="0">
                <a:solidFill>
                  <a:srgbClr val="7030A0"/>
                </a:solidFill>
              </a:rPr>
              <a:t>o</a:t>
            </a:r>
            <a:r>
              <a:rPr lang="en-US" sz="2800" b="1" dirty="0" smtClean="0">
                <a:solidFill>
                  <a:srgbClr val="7030A0"/>
                </a:solidFill>
              </a:rPr>
              <a:t>ther cultures</a:t>
            </a:r>
          </a:p>
          <a:p>
            <a:r>
              <a:rPr lang="en-US" sz="2800" b="1" dirty="0">
                <a:solidFill>
                  <a:srgbClr val="7030A0"/>
                </a:solidFill>
              </a:rPr>
              <a:t>w</a:t>
            </a:r>
            <a:r>
              <a:rPr lang="en-US" sz="2800" b="1" dirty="0" smtClean="0">
                <a:solidFill>
                  <a:srgbClr val="7030A0"/>
                </a:solidFill>
              </a:rPr>
              <a:t>e have </a:t>
            </a:r>
          </a:p>
          <a:p>
            <a:r>
              <a:rPr lang="en-US" sz="2800" b="1" dirty="0" smtClean="0">
                <a:solidFill>
                  <a:srgbClr val="7030A0"/>
                </a:solidFill>
              </a:rPr>
              <a:t>studied…</a:t>
            </a:r>
            <a:endParaRPr lang="en-US" sz="2800" b="1" dirty="0" smtClean="0">
              <a:solidFill>
                <a:srgbClr val="7030A0"/>
              </a:solidFill>
            </a:endParaRPr>
          </a:p>
          <a:p>
            <a:pPr algn="ctr"/>
            <a:endParaRPr lang="en-US" sz="2800" dirty="0"/>
          </a:p>
        </p:txBody>
      </p:sp>
      <p:sp>
        <p:nvSpPr>
          <p:cNvPr id="3" name="TextBox 2"/>
          <p:cNvSpPr txBox="1"/>
          <p:nvPr/>
        </p:nvSpPr>
        <p:spPr>
          <a:xfrm>
            <a:off x="3352800" y="6434554"/>
            <a:ext cx="5638800" cy="338554"/>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5" t="17655" r="47778" b="22888"/>
          <a:stretch/>
        </p:blipFill>
        <p:spPr bwMode="auto">
          <a:xfrm>
            <a:off x="502920" y="4419600"/>
            <a:ext cx="2848372" cy="188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00" t="24534" r="59778" b="14627"/>
          <a:stretch/>
        </p:blipFill>
        <p:spPr bwMode="auto">
          <a:xfrm>
            <a:off x="6324600" y="2808686"/>
            <a:ext cx="2410179" cy="3476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222" t="31108" r="63667" b="15383"/>
          <a:stretch/>
        </p:blipFill>
        <p:spPr bwMode="auto">
          <a:xfrm>
            <a:off x="3318933" y="2260845"/>
            <a:ext cx="2217420" cy="4142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3464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2677656"/>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p>
          <a:p>
            <a:r>
              <a:rPr lang="en-US" sz="2800" b="1" dirty="0" smtClean="0">
                <a:solidFill>
                  <a:srgbClr val="7030A0"/>
                </a:solidFill>
              </a:rPr>
              <a:t>Here is a modern-made Navajo cradle board (Navajo are descendants of the Anasazi.)</a:t>
            </a:r>
            <a:endParaRPr lang="en-US" sz="2800" b="1" dirty="0" smtClean="0">
              <a:solidFill>
                <a:srgbClr val="7030A0"/>
              </a:solidFill>
            </a:endParaRPr>
          </a:p>
          <a:p>
            <a:pPr algn="ctr"/>
            <a:endParaRPr lang="en-US" sz="2800" dirty="0"/>
          </a:p>
        </p:txBody>
      </p:sp>
      <p:sp>
        <p:nvSpPr>
          <p:cNvPr id="3" name="TextBox 2"/>
          <p:cNvSpPr txBox="1"/>
          <p:nvPr/>
        </p:nvSpPr>
        <p:spPr>
          <a:xfrm>
            <a:off x="838200" y="6434554"/>
            <a:ext cx="8153400" cy="338554"/>
          </a:xfrm>
          <a:prstGeom prst="rect">
            <a:avLst/>
          </a:prstGeom>
          <a:solidFill>
            <a:schemeClr val="accent2"/>
          </a:solidFill>
        </p:spPr>
        <p:txBody>
          <a:bodyPr wrap="square" rtlCol="0">
            <a:spAutoFit/>
          </a:bodyPr>
          <a:lstStyle/>
          <a:p>
            <a:r>
              <a:rPr lang="en-US" sz="1600" dirty="0">
                <a:solidFill>
                  <a:schemeClr val="bg2"/>
                </a:solidFill>
              </a:rPr>
              <a:t>https://commons.wikimedia.org/wiki/File:Neeta_Lind_Navajo_cradle_board.jpg</a:t>
            </a: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55" t="17655" r="47778" b="22888"/>
          <a:stretch/>
        </p:blipFill>
        <p:spPr bwMode="auto">
          <a:xfrm>
            <a:off x="502920" y="5122786"/>
            <a:ext cx="1783080" cy="1176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8725" t="11532" r="40637" b="8666"/>
          <a:stretch/>
        </p:blipFill>
        <p:spPr bwMode="auto">
          <a:xfrm>
            <a:off x="3352800" y="2776065"/>
            <a:ext cx="3048000" cy="33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2049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2246769"/>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p>
          <a:p>
            <a:r>
              <a:rPr lang="en-US" sz="2800" b="1" dirty="0" smtClean="0">
                <a:solidFill>
                  <a:srgbClr val="002060"/>
                </a:solidFill>
              </a:rPr>
              <a:t>The Plains Peoples                   The Inuit</a:t>
            </a:r>
            <a:endParaRPr lang="en-US" sz="2800" b="1" dirty="0" smtClean="0">
              <a:solidFill>
                <a:srgbClr val="002060"/>
              </a:solidFill>
            </a:endParaRPr>
          </a:p>
          <a:p>
            <a:pPr algn="ctr"/>
            <a:endParaRPr lang="en-US" sz="2800" dirty="0"/>
          </a:p>
        </p:txBody>
      </p:sp>
      <p:sp>
        <p:nvSpPr>
          <p:cNvPr id="3" name="TextBox 2"/>
          <p:cNvSpPr txBox="1"/>
          <p:nvPr/>
        </p:nvSpPr>
        <p:spPr>
          <a:xfrm>
            <a:off x="279400" y="6108187"/>
            <a:ext cx="5638800" cy="584775"/>
          </a:xfrm>
          <a:prstGeom prst="rect">
            <a:avLst/>
          </a:prstGeom>
          <a:solidFill>
            <a:schemeClr val="accent2"/>
          </a:solidFill>
        </p:spPr>
        <p:txBody>
          <a:bodyPr wrap="square" rtlCol="0">
            <a:spAutoFit/>
          </a:bodyPr>
          <a:lstStyle/>
          <a:p>
            <a:r>
              <a:rPr lang="en-US" sz="1600" dirty="0">
                <a:solidFill>
                  <a:schemeClr val="bg2"/>
                </a:solidFill>
              </a:rPr>
              <a:t>http://www.native-languages.org/cradleboard.htm</a:t>
            </a:r>
          </a:p>
          <a:p>
            <a:r>
              <a:rPr lang="en-US" sz="1600" dirty="0" smtClean="0">
                <a:solidFill>
                  <a:schemeClr val="bg2"/>
                </a:solidFill>
              </a:rPr>
              <a:t>http</a:t>
            </a:r>
            <a:r>
              <a:rPr lang="en-US" sz="1600" dirty="0">
                <a:solidFill>
                  <a:schemeClr val="bg2"/>
                </a:solidFill>
              </a:rPr>
              <a:t>://firstpeoplesofcanada.com/fp_groups/fp_inuit5.html</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778" t="24963" r="38222" b="14592"/>
          <a:stretch/>
        </p:blipFill>
        <p:spPr bwMode="auto">
          <a:xfrm>
            <a:off x="762000" y="2627488"/>
            <a:ext cx="2336800" cy="345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4555" t="28716" r="18334" b="7482"/>
          <a:stretch/>
        </p:blipFill>
        <p:spPr bwMode="auto">
          <a:xfrm>
            <a:off x="5334000" y="2647244"/>
            <a:ext cx="2754489" cy="3646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1691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3539430"/>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p>
          <a:p>
            <a:r>
              <a:rPr lang="en-US" sz="2800" b="1" dirty="0" smtClean="0">
                <a:solidFill>
                  <a:srgbClr val="7030A0"/>
                </a:solidFill>
              </a:rPr>
              <a:t>In Mesa Verde, 750-1100 C.E., First Peoples wove these flexible and decorative cradleboards in a manner similar to modern backpacks.</a:t>
            </a:r>
            <a:endParaRPr lang="en-US" sz="2800" b="1" dirty="0" smtClean="0">
              <a:solidFill>
                <a:srgbClr val="7030A0"/>
              </a:solidFill>
            </a:endParaRPr>
          </a:p>
          <a:p>
            <a:pPr algn="ctr"/>
            <a:endParaRPr lang="en-US" sz="2800" dirty="0"/>
          </a:p>
        </p:txBody>
      </p:sp>
      <p:sp>
        <p:nvSpPr>
          <p:cNvPr id="3" name="TextBox 2"/>
          <p:cNvSpPr txBox="1"/>
          <p:nvPr/>
        </p:nvSpPr>
        <p:spPr>
          <a:xfrm>
            <a:off x="3352800" y="6434554"/>
            <a:ext cx="5638800" cy="338554"/>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5" t="17655" r="47778" b="22888"/>
          <a:stretch/>
        </p:blipFill>
        <p:spPr bwMode="auto">
          <a:xfrm>
            <a:off x="502920" y="4064287"/>
            <a:ext cx="3386652" cy="2235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0887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6" t="23333" r="47445" b="17556"/>
          <a:stretch/>
        </p:blipFill>
        <p:spPr bwMode="auto">
          <a:xfrm>
            <a:off x="519852" y="2057400"/>
            <a:ext cx="699741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1815882"/>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endParaRPr lang="en-US" sz="2800" b="1" dirty="0" smtClean="0">
              <a:solidFill>
                <a:srgbClr val="7030A0"/>
              </a:solidFill>
            </a:endParaRPr>
          </a:p>
          <a:p>
            <a:pPr algn="ctr"/>
            <a:endParaRPr lang="en-US" sz="2800" dirty="0"/>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3634237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6" t="23333" r="47445" b="17556"/>
          <a:stretch/>
        </p:blipFill>
        <p:spPr bwMode="auto">
          <a:xfrm>
            <a:off x="519852" y="2057400"/>
            <a:ext cx="699741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1815882"/>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endParaRPr lang="en-US" sz="2800" dirty="0" smtClean="0">
              <a:solidFill>
                <a:srgbClr val="FF0000"/>
              </a:solidFill>
            </a:endParaRPr>
          </a:p>
          <a:p>
            <a:pPr algn="ctr"/>
            <a:r>
              <a:rPr lang="en-US" sz="2800" dirty="0" smtClean="0">
                <a:solidFill>
                  <a:srgbClr val="FF0000"/>
                </a:solidFill>
              </a:rPr>
              <a:t>What does it remind you of?</a:t>
            </a:r>
            <a:endParaRPr lang="en-US" sz="2800" dirty="0">
              <a:solidFill>
                <a:srgbClr val="FF0000"/>
              </a:solidFill>
            </a:endParaRPr>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3546117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6" t="23333" r="47445" b="17556"/>
          <a:stretch/>
        </p:blipFill>
        <p:spPr bwMode="auto">
          <a:xfrm>
            <a:off x="519852" y="2057400"/>
            <a:ext cx="699741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1384995"/>
          </a:xfrm>
          <a:prstGeom prst="rect">
            <a:avLst/>
          </a:prstGeom>
          <a:solidFill>
            <a:schemeClr val="tx1"/>
          </a:solidFill>
        </p:spPr>
        <p:txBody>
          <a:bodyPr wrap="square" rtlCol="0">
            <a:spAutoFit/>
          </a:bodyPr>
          <a:lstStyle/>
          <a:p>
            <a:pPr algn="ctr"/>
            <a:r>
              <a:rPr lang="en-US" sz="2800" b="1" dirty="0" smtClean="0">
                <a:solidFill>
                  <a:srgbClr val="7030A0"/>
                </a:solidFill>
              </a:rPr>
              <a:t>Similar to a mortar and pestle, this is a </a:t>
            </a:r>
          </a:p>
          <a:p>
            <a:pPr algn="ctr"/>
            <a:r>
              <a:rPr lang="en-US" sz="2800" b="1" dirty="0" smtClean="0">
                <a:solidFill>
                  <a:srgbClr val="7030A0"/>
                </a:solidFill>
              </a:rPr>
              <a:t>Mano and Metate, hand and the larger stone base. What’s being done? Why?</a:t>
            </a:r>
            <a:endParaRPr lang="en-US" sz="2800" dirty="0"/>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3546117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6" t="23333" r="47445" b="17556"/>
          <a:stretch/>
        </p:blipFill>
        <p:spPr bwMode="auto">
          <a:xfrm>
            <a:off x="519852" y="2057400"/>
            <a:ext cx="699741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1815882"/>
          </a:xfrm>
          <a:prstGeom prst="rect">
            <a:avLst/>
          </a:prstGeom>
          <a:solidFill>
            <a:schemeClr val="tx1"/>
          </a:solidFill>
        </p:spPr>
        <p:txBody>
          <a:bodyPr wrap="square" rtlCol="0">
            <a:spAutoFit/>
          </a:bodyPr>
          <a:lstStyle/>
          <a:p>
            <a:pPr algn="ctr"/>
            <a:r>
              <a:rPr lang="en-US" sz="2800" b="1" dirty="0" smtClean="0">
                <a:solidFill>
                  <a:srgbClr val="7030A0"/>
                </a:solidFill>
              </a:rPr>
              <a:t>The Anasazi ground corn to make breads and soups. Corn was originally cultivated in Meso America and then grown in Mesa Verde starting in the 400’s C.E. </a:t>
            </a:r>
            <a:endParaRPr lang="en-US" sz="2800" dirty="0"/>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1407451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6" t="23333" r="47445" b="17556"/>
          <a:stretch/>
        </p:blipFill>
        <p:spPr bwMode="auto">
          <a:xfrm>
            <a:off x="519852" y="2057400"/>
            <a:ext cx="699741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1384995"/>
          </a:xfrm>
          <a:prstGeom prst="rect">
            <a:avLst/>
          </a:prstGeom>
          <a:solidFill>
            <a:schemeClr val="tx1"/>
          </a:solidFill>
        </p:spPr>
        <p:txBody>
          <a:bodyPr wrap="square" rtlCol="0">
            <a:spAutoFit/>
          </a:bodyPr>
          <a:lstStyle/>
          <a:p>
            <a:pPr algn="ctr"/>
            <a:r>
              <a:rPr lang="en-US" sz="2800" b="1" dirty="0" smtClean="0">
                <a:solidFill>
                  <a:srgbClr val="7030A0"/>
                </a:solidFill>
              </a:rPr>
              <a:t>Similar to a mortar and pestle, this is a </a:t>
            </a:r>
          </a:p>
          <a:p>
            <a:pPr algn="ctr"/>
            <a:r>
              <a:rPr lang="en-US" sz="2800" b="1" dirty="0" smtClean="0">
                <a:solidFill>
                  <a:srgbClr val="7030A0"/>
                </a:solidFill>
              </a:rPr>
              <a:t>Mano and Metate, hand and the larger stone base. What’s being done? Why?</a:t>
            </a:r>
            <a:endParaRPr lang="en-US" sz="2800" dirty="0"/>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1407451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5293757"/>
          </a:xfrm>
          <a:prstGeom prst="rect">
            <a:avLst/>
          </a:prstGeom>
          <a:solidFill>
            <a:schemeClr val="bg2">
              <a:lumMod val="40000"/>
              <a:lumOff val="60000"/>
            </a:schemeClr>
          </a:solidFill>
        </p:spPr>
        <p:txBody>
          <a:bodyPr wrap="square" rtlCol="0">
            <a:spAutoFit/>
          </a:bodyPr>
          <a:lstStyle/>
          <a:p>
            <a:r>
              <a:rPr lang="en-US" sz="4000" b="1" dirty="0" smtClean="0">
                <a:solidFill>
                  <a:schemeClr val="bg1"/>
                </a:solidFill>
              </a:rPr>
              <a:t>I will also be able to:</a:t>
            </a:r>
            <a:endParaRPr lang="en-US" sz="4000" dirty="0">
              <a:solidFill>
                <a:schemeClr val="bg1"/>
              </a:solidFill>
            </a:endParaRPr>
          </a:p>
          <a:p>
            <a:endParaRPr lang="en-US" sz="4000" dirty="0" smtClean="0"/>
          </a:p>
          <a:p>
            <a:pPr lvl="0"/>
            <a:r>
              <a:rPr lang="en-US" sz="4000" dirty="0" smtClean="0">
                <a:solidFill>
                  <a:srgbClr val="FF0000"/>
                </a:solidFill>
              </a:rPr>
              <a:t>Differentiate </a:t>
            </a:r>
            <a:r>
              <a:rPr lang="en-US" sz="4000" dirty="0">
                <a:solidFill>
                  <a:srgbClr val="FF0000"/>
                </a:solidFill>
              </a:rPr>
              <a:t>between primary and secondary sources. </a:t>
            </a:r>
          </a:p>
          <a:p>
            <a:pPr lvl="0"/>
            <a:r>
              <a:rPr lang="en-US" sz="4000" dirty="0" smtClean="0">
                <a:solidFill>
                  <a:srgbClr val="0070C0"/>
                </a:solidFill>
              </a:rPr>
              <a:t>Distinguish </a:t>
            </a:r>
            <a:r>
              <a:rPr lang="en-US" sz="4000" dirty="0">
                <a:solidFill>
                  <a:srgbClr val="0070C0"/>
                </a:solidFill>
              </a:rPr>
              <a:t>fact from fiction by comparing documentary sources on historical figures and events with fictionalized characters and events. </a:t>
            </a:r>
          </a:p>
          <a:p>
            <a:endParaRPr lang="en-US" dirty="0"/>
          </a:p>
        </p:txBody>
      </p:sp>
    </p:spTree>
    <p:extLst>
      <p:ext uri="{BB962C8B-B14F-4D97-AF65-F5344CB8AC3E}">
        <p14:creationId xmlns:p14="http://schemas.microsoft.com/office/powerpoint/2010/main" val="1208761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1384995"/>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endParaRPr lang="en-US" sz="2800" dirty="0" smtClean="0">
              <a:solidFill>
                <a:srgbClr val="FF0000"/>
              </a:solidFill>
            </a:endParaRPr>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78" t="17457" r="49667" b="22692"/>
          <a:stretch/>
        </p:blipFill>
        <p:spPr bwMode="auto">
          <a:xfrm>
            <a:off x="502920" y="1918395"/>
            <a:ext cx="5897603" cy="455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93721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3539430"/>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p>
          <a:p>
            <a:endParaRPr lang="en-US" sz="2800" b="1" dirty="0">
              <a:solidFill>
                <a:srgbClr val="7030A0"/>
              </a:solidFill>
            </a:endParaRPr>
          </a:p>
          <a:p>
            <a:r>
              <a:rPr lang="en-US" sz="2800" b="1" dirty="0" smtClean="0">
                <a:solidFill>
                  <a:srgbClr val="7030A0"/>
                </a:solidFill>
              </a:rPr>
              <a:t>1200 C.E., the Anasazi, molded from clay and sand and then fired. The geometric designs were painted with </a:t>
            </a:r>
            <a:r>
              <a:rPr lang="en-US" sz="2800" b="1" dirty="0">
                <a:solidFill>
                  <a:srgbClr val="7030A0"/>
                </a:solidFill>
              </a:rPr>
              <a:t>B</a:t>
            </a:r>
            <a:r>
              <a:rPr lang="en-US" sz="2800" b="1" dirty="0" smtClean="0">
                <a:solidFill>
                  <a:srgbClr val="7030A0"/>
                </a:solidFill>
              </a:rPr>
              <a:t>eeweed</a:t>
            </a:r>
            <a:r>
              <a:rPr lang="en-US" sz="2800" b="1" dirty="0" smtClean="0">
                <a:solidFill>
                  <a:srgbClr val="7030A0"/>
                </a:solidFill>
              </a:rPr>
              <a:t> ink and painted on with a paintbrush made from yucca fibers.</a:t>
            </a:r>
            <a:endParaRPr lang="en-US" sz="2800" dirty="0" smtClean="0">
              <a:solidFill>
                <a:srgbClr val="FF0000"/>
              </a:solidFill>
            </a:endParaRPr>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78" t="17457" r="49667" b="22692"/>
          <a:stretch/>
        </p:blipFill>
        <p:spPr bwMode="auto">
          <a:xfrm>
            <a:off x="502920" y="4072830"/>
            <a:ext cx="3110347" cy="2404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742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8" t="14691" r="47555" b="28420"/>
          <a:stretch/>
        </p:blipFill>
        <p:spPr bwMode="auto">
          <a:xfrm>
            <a:off x="502920" y="1752600"/>
            <a:ext cx="7600949"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2920" y="533400"/>
            <a:ext cx="8001000" cy="1815882"/>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endParaRPr lang="en-US" sz="2800" dirty="0" smtClean="0">
              <a:solidFill>
                <a:srgbClr val="FF0000"/>
              </a:solidFill>
            </a:endParaRPr>
          </a:p>
          <a:p>
            <a:pPr algn="ctr"/>
            <a:r>
              <a:rPr lang="en-US" sz="2800" dirty="0" smtClean="0">
                <a:solidFill>
                  <a:srgbClr val="FF0000"/>
                </a:solidFill>
              </a:rPr>
              <a:t>What does it remind you of?</a:t>
            </a:r>
            <a:endParaRPr lang="en-US" sz="2800" dirty="0">
              <a:solidFill>
                <a:srgbClr val="FF0000"/>
              </a:solidFill>
            </a:endParaRPr>
          </a:p>
        </p:txBody>
      </p:sp>
      <p:sp>
        <p:nvSpPr>
          <p:cNvPr id="4" name="TextBox 3"/>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10349546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8" t="14691" r="47555" b="28420"/>
          <a:stretch/>
        </p:blipFill>
        <p:spPr bwMode="auto">
          <a:xfrm>
            <a:off x="502920" y="1752600"/>
            <a:ext cx="7600949"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609600"/>
            <a:ext cx="8001000" cy="954107"/>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Look at the box, spiral shape…</a:t>
            </a:r>
            <a:endParaRPr lang="en-US" sz="2800" dirty="0">
              <a:solidFill>
                <a:srgbClr val="FF0000"/>
              </a:solidFill>
            </a:endParaRPr>
          </a:p>
        </p:txBody>
      </p:sp>
      <p:sp>
        <p:nvSpPr>
          <p:cNvPr id="4" name="TextBox 3"/>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9716308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89" t="40610" r="69291" b="43905"/>
          <a:stretch/>
        </p:blipFill>
        <p:spPr bwMode="auto">
          <a:xfrm>
            <a:off x="609600" y="4310614"/>
            <a:ext cx="3563053" cy="2330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609600"/>
            <a:ext cx="8001000" cy="3701013"/>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Look at the box, spiral shape…</a:t>
            </a:r>
          </a:p>
          <a:p>
            <a:pPr algn="ctr"/>
            <a:endParaRPr lang="en-US" sz="2800" b="1" dirty="0" smtClean="0">
              <a:solidFill>
                <a:srgbClr val="7030A0"/>
              </a:solidFill>
            </a:endParaRPr>
          </a:p>
          <a:p>
            <a:r>
              <a:rPr lang="en-US" sz="2800" b="1" dirty="0" smtClean="0">
                <a:solidFill>
                  <a:srgbClr val="7030A0"/>
                </a:solidFill>
              </a:rPr>
              <a:t>This may refer to the Sipapu, a place near the Grand Canyon where the pueblo people believe their ancestors “emerged from the earth” (nps.gov).</a:t>
            </a:r>
          </a:p>
          <a:p>
            <a:endParaRPr lang="en-US" sz="1050" b="1" dirty="0">
              <a:solidFill>
                <a:srgbClr val="7030A0"/>
              </a:solidFill>
            </a:endParaRPr>
          </a:p>
          <a:p>
            <a:r>
              <a:rPr lang="en-US" sz="2800" b="1" dirty="0" smtClean="0">
                <a:solidFill>
                  <a:srgbClr val="7030A0"/>
                </a:solidFill>
              </a:rPr>
              <a:t>What can petroglyphs tell us about a culture?</a:t>
            </a:r>
            <a:endParaRPr lang="en-US" sz="2800" dirty="0">
              <a:solidFill>
                <a:srgbClr val="FF0000"/>
              </a:solidFill>
            </a:endParaRPr>
          </a:p>
        </p:txBody>
      </p:sp>
      <p:sp>
        <p:nvSpPr>
          <p:cNvPr id="5" name="TextBox 4"/>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661607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3" t="18839" r="46777" b="20716"/>
          <a:stretch/>
        </p:blipFill>
        <p:spPr bwMode="auto">
          <a:xfrm>
            <a:off x="488808" y="1929683"/>
            <a:ext cx="7054991" cy="4703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1384995"/>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endParaRPr lang="en-US" sz="2800" dirty="0" smtClean="0">
              <a:solidFill>
                <a:srgbClr val="FF0000"/>
              </a:solidFill>
            </a:endParaRPr>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15593721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2677656"/>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r>
              <a:rPr lang="en-US" sz="2800" b="1" dirty="0" smtClean="0">
                <a:solidFill>
                  <a:srgbClr val="7030A0"/>
                </a:solidFill>
              </a:rPr>
              <a:t>Made from bricks of sandstone and mortar (clay, ash, and water), these buildings are 800 years old. Why did the Anasazi build in these cliffs? Do you think modern homes could survive 800 years?</a:t>
            </a:r>
            <a:endParaRPr lang="en-US" sz="2800" b="1" dirty="0" smtClean="0">
              <a:solidFill>
                <a:srgbClr val="7030A0"/>
              </a:solidFill>
            </a:endParaRPr>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3" t="18839" r="46777" b="20716"/>
          <a:stretch/>
        </p:blipFill>
        <p:spPr bwMode="auto">
          <a:xfrm>
            <a:off x="488809" y="3910882"/>
            <a:ext cx="4083192" cy="272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6110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815" r="46778" b="19136"/>
          <a:stretch/>
        </p:blipFill>
        <p:spPr bwMode="auto">
          <a:xfrm>
            <a:off x="380999" y="1918394"/>
            <a:ext cx="7182803" cy="455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1384995"/>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endParaRPr lang="en-US" sz="2800" dirty="0" smtClean="0">
              <a:solidFill>
                <a:srgbClr val="FF0000"/>
              </a:solidFill>
            </a:endParaRPr>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10812434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1" t="16444" r="48750" b="7494"/>
          <a:stretch/>
        </p:blipFill>
        <p:spPr bwMode="auto">
          <a:xfrm>
            <a:off x="1038577" y="2041449"/>
            <a:ext cx="4992511" cy="434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1384995"/>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endParaRPr lang="en-US" sz="2800" dirty="0" smtClean="0">
              <a:solidFill>
                <a:srgbClr val="FF0000"/>
              </a:solidFill>
            </a:endParaRPr>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1806505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1" t="16444" r="48750" b="7494"/>
          <a:stretch/>
        </p:blipFill>
        <p:spPr bwMode="auto">
          <a:xfrm>
            <a:off x="4189589" y="4343400"/>
            <a:ext cx="2496255" cy="217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67267"/>
            <a:ext cx="8001000" cy="1815882"/>
          </a:xfrm>
          <a:prstGeom prst="rect">
            <a:avLst/>
          </a:prstGeom>
          <a:solidFill>
            <a:schemeClr val="tx1"/>
          </a:solidFill>
        </p:spPr>
        <p:txBody>
          <a:bodyPr wrap="square" rtlCol="0">
            <a:spAutoFit/>
          </a:bodyPr>
          <a:lstStyle/>
          <a:p>
            <a:r>
              <a:rPr lang="en-US" sz="2800" b="1" dirty="0" smtClean="0">
                <a:solidFill>
                  <a:srgbClr val="7030A0"/>
                </a:solidFill>
              </a:rPr>
              <a:t>Artifacts:</a:t>
            </a:r>
          </a:p>
          <a:p>
            <a:r>
              <a:rPr lang="en-US" sz="2800" b="1" dirty="0" smtClean="0">
                <a:solidFill>
                  <a:srgbClr val="7030A0"/>
                </a:solidFill>
              </a:rPr>
              <a:t>The kiva was a place for spiritual ceremonies.</a:t>
            </a:r>
          </a:p>
          <a:p>
            <a:r>
              <a:rPr lang="en-US" sz="2800" b="1" dirty="0" smtClean="0">
                <a:solidFill>
                  <a:srgbClr val="7030A0"/>
                </a:solidFill>
              </a:rPr>
              <a:t>Where do people of other religions celebrate their spirituality?</a:t>
            </a:r>
            <a:endParaRPr lang="en-US" sz="2800" dirty="0" smtClean="0">
              <a:solidFill>
                <a:srgbClr val="FF0000"/>
              </a:solidFill>
            </a:endParaRPr>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815" r="46778" b="19136"/>
          <a:stretch/>
        </p:blipFill>
        <p:spPr bwMode="auto">
          <a:xfrm>
            <a:off x="799854" y="4396058"/>
            <a:ext cx="3372802" cy="2140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6224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5324535"/>
          </a:xfrm>
          <a:prstGeom prst="rect">
            <a:avLst/>
          </a:prstGeom>
          <a:solidFill>
            <a:schemeClr val="bg2">
              <a:lumMod val="40000"/>
              <a:lumOff val="60000"/>
            </a:schemeClr>
          </a:solidFill>
        </p:spPr>
        <p:txBody>
          <a:bodyPr wrap="square" rtlCol="0">
            <a:spAutoFit/>
          </a:bodyPr>
          <a:lstStyle/>
          <a:p>
            <a:pPr algn="ctr"/>
            <a:r>
              <a:rPr lang="en-US" sz="5400" dirty="0" smtClean="0">
                <a:solidFill>
                  <a:schemeClr val="bg1"/>
                </a:solidFill>
              </a:rPr>
              <a:t>The </a:t>
            </a:r>
          </a:p>
          <a:p>
            <a:pPr algn="ctr"/>
            <a:r>
              <a:rPr lang="en-US" sz="5400" dirty="0" smtClean="0">
                <a:solidFill>
                  <a:schemeClr val="bg1"/>
                </a:solidFill>
              </a:rPr>
              <a:t>Native Americans Unit</a:t>
            </a:r>
          </a:p>
          <a:p>
            <a:pPr algn="ctr"/>
            <a:endParaRPr lang="en-US" sz="5400" dirty="0" smtClean="0">
              <a:solidFill>
                <a:schemeClr val="bg1"/>
              </a:solidFill>
            </a:endParaRPr>
          </a:p>
          <a:p>
            <a:pPr algn="ctr"/>
            <a:r>
              <a:rPr lang="en-US" sz="4000" b="1" dirty="0">
                <a:solidFill>
                  <a:srgbClr val="FF0000"/>
                </a:solidFill>
              </a:rPr>
              <a:t>Investigative Question:</a:t>
            </a:r>
            <a:r>
              <a:rPr lang="en-US" sz="4000" dirty="0">
                <a:solidFill>
                  <a:srgbClr val="FF0000"/>
                </a:solidFill>
              </a:rPr>
              <a:t> </a:t>
            </a:r>
            <a:r>
              <a:rPr lang="en-US" sz="4000" dirty="0">
                <a:solidFill>
                  <a:schemeClr val="bg1"/>
                </a:solidFill>
              </a:rPr>
              <a:t>How did location and physical geography influence the daily life of each American Indian tribe?</a:t>
            </a:r>
          </a:p>
          <a:p>
            <a:endParaRPr lang="en-US" dirty="0"/>
          </a:p>
        </p:txBody>
      </p:sp>
    </p:spTree>
    <p:extLst>
      <p:ext uri="{BB962C8B-B14F-4D97-AF65-F5344CB8AC3E}">
        <p14:creationId xmlns:p14="http://schemas.microsoft.com/office/powerpoint/2010/main" val="3409460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1" t="16444" r="48750" b="7494"/>
          <a:stretch/>
        </p:blipFill>
        <p:spPr bwMode="auto">
          <a:xfrm>
            <a:off x="4189589" y="4343400"/>
            <a:ext cx="2496255" cy="217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67267"/>
            <a:ext cx="8001000" cy="3539430"/>
          </a:xfrm>
          <a:prstGeom prst="rect">
            <a:avLst/>
          </a:prstGeom>
          <a:solidFill>
            <a:schemeClr val="tx1"/>
          </a:solidFill>
        </p:spPr>
        <p:txBody>
          <a:bodyPr wrap="square" rtlCol="0">
            <a:spAutoFit/>
          </a:bodyPr>
          <a:lstStyle/>
          <a:p>
            <a:r>
              <a:rPr lang="en-US" sz="2800" b="1" dirty="0" smtClean="0">
                <a:solidFill>
                  <a:srgbClr val="7030A0"/>
                </a:solidFill>
              </a:rPr>
              <a:t>Artifacts:</a:t>
            </a:r>
          </a:p>
          <a:p>
            <a:r>
              <a:rPr lang="en-US" sz="2800" b="1" dirty="0" smtClean="0">
                <a:solidFill>
                  <a:srgbClr val="7030A0"/>
                </a:solidFill>
              </a:rPr>
              <a:t>The kiva was a place for spiritual ceremonies.</a:t>
            </a:r>
          </a:p>
          <a:p>
            <a:r>
              <a:rPr lang="en-US" sz="2800" b="1" dirty="0" smtClean="0">
                <a:solidFill>
                  <a:srgbClr val="7030A0"/>
                </a:solidFill>
              </a:rPr>
              <a:t>Where do people of other religions celebrate their spirituality?</a:t>
            </a:r>
            <a:endParaRPr lang="en-US" sz="2800" b="1" dirty="0">
              <a:solidFill>
                <a:srgbClr val="7030A0"/>
              </a:solidFill>
            </a:endParaRPr>
          </a:p>
          <a:p>
            <a:r>
              <a:rPr lang="en-US" sz="2800" b="1" dirty="0" smtClean="0">
                <a:solidFill>
                  <a:srgbClr val="7030A0"/>
                </a:solidFill>
              </a:rPr>
              <a:t>Churches, temples, synagogues, mosques…</a:t>
            </a:r>
          </a:p>
          <a:p>
            <a:r>
              <a:rPr lang="en-US" sz="2800" b="1" dirty="0" smtClean="0">
                <a:solidFill>
                  <a:srgbClr val="7030A0"/>
                </a:solidFill>
              </a:rPr>
              <a:t>Anasazi clans of extended relatives had their own kiva, and they oftentimes slept there., too.</a:t>
            </a:r>
            <a:endParaRPr lang="en-US" sz="2800" dirty="0" smtClean="0">
              <a:solidFill>
                <a:srgbClr val="FF0000"/>
              </a:solidFill>
            </a:endParaRPr>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815" r="46778" b="19136"/>
          <a:stretch/>
        </p:blipFill>
        <p:spPr bwMode="auto">
          <a:xfrm>
            <a:off x="799854" y="4396058"/>
            <a:ext cx="3372802" cy="2140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91700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11" t="16444" r="48750" b="7494"/>
          <a:stretch/>
        </p:blipFill>
        <p:spPr bwMode="auto">
          <a:xfrm>
            <a:off x="4189589" y="4343400"/>
            <a:ext cx="2496255" cy="217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67267"/>
            <a:ext cx="8001000" cy="3539430"/>
          </a:xfrm>
          <a:prstGeom prst="rect">
            <a:avLst/>
          </a:prstGeom>
          <a:solidFill>
            <a:schemeClr val="tx1"/>
          </a:solidFill>
        </p:spPr>
        <p:txBody>
          <a:bodyPr wrap="square" rtlCol="0">
            <a:spAutoFit/>
          </a:bodyPr>
          <a:lstStyle/>
          <a:p>
            <a:r>
              <a:rPr lang="en-US" sz="2800" b="1" dirty="0" smtClean="0">
                <a:solidFill>
                  <a:srgbClr val="7030A0"/>
                </a:solidFill>
              </a:rPr>
              <a:t>Artifacts:</a:t>
            </a:r>
          </a:p>
          <a:p>
            <a:r>
              <a:rPr lang="en-US" sz="2800" b="1" dirty="0" smtClean="0">
                <a:solidFill>
                  <a:srgbClr val="7030A0"/>
                </a:solidFill>
              </a:rPr>
              <a:t>The kiva was a place for spiritual ceremonies.</a:t>
            </a:r>
          </a:p>
          <a:p>
            <a:r>
              <a:rPr lang="en-US" sz="2800" b="1" dirty="0" smtClean="0">
                <a:solidFill>
                  <a:srgbClr val="7030A0"/>
                </a:solidFill>
              </a:rPr>
              <a:t>Where do people of other religions celebrate their spirituality?</a:t>
            </a:r>
            <a:endParaRPr lang="en-US" sz="2800" b="1" dirty="0">
              <a:solidFill>
                <a:srgbClr val="7030A0"/>
              </a:solidFill>
            </a:endParaRPr>
          </a:p>
          <a:p>
            <a:r>
              <a:rPr lang="en-US" sz="2800" b="1" dirty="0" smtClean="0">
                <a:solidFill>
                  <a:srgbClr val="7030A0"/>
                </a:solidFill>
              </a:rPr>
              <a:t>Churches, temples, synagogues, mosques…</a:t>
            </a:r>
          </a:p>
          <a:p>
            <a:r>
              <a:rPr lang="en-US" sz="2800" b="1" dirty="0" smtClean="0">
                <a:solidFill>
                  <a:srgbClr val="7030A0"/>
                </a:solidFill>
              </a:rPr>
              <a:t>Anasazi clans of extended relatives had their own kiva, and they oftentimes slept there., too.</a:t>
            </a:r>
            <a:endParaRPr lang="en-US" sz="2800" dirty="0" smtClean="0">
              <a:solidFill>
                <a:srgbClr val="FF0000"/>
              </a:solidFill>
            </a:endParaRPr>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815" r="46778" b="19136"/>
          <a:stretch/>
        </p:blipFill>
        <p:spPr bwMode="auto">
          <a:xfrm>
            <a:off x="799854" y="4396058"/>
            <a:ext cx="3372802" cy="2140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47787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815" r="46778" b="19136"/>
          <a:stretch/>
        </p:blipFill>
        <p:spPr bwMode="auto">
          <a:xfrm>
            <a:off x="380999" y="1918394"/>
            <a:ext cx="7182803" cy="4558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1384995"/>
          </a:xfrm>
          <a:prstGeom prst="rect">
            <a:avLst/>
          </a:prstGeom>
          <a:solidFill>
            <a:schemeClr val="tx1"/>
          </a:solidFill>
        </p:spPr>
        <p:txBody>
          <a:bodyPr wrap="square" rtlCol="0">
            <a:spAutoFit/>
          </a:bodyPr>
          <a:lstStyle/>
          <a:p>
            <a:r>
              <a:rPr lang="en-US" sz="2800" b="1" dirty="0" smtClean="0">
                <a:solidFill>
                  <a:srgbClr val="7030A0"/>
                </a:solidFill>
              </a:rPr>
              <a:t>The small hole by the fire pit represents the Sipapu, the hole from which Anasazi ancestors came out of the earth… </a:t>
            </a:r>
            <a:endParaRPr lang="en-US" sz="2800" dirty="0" smtClean="0">
              <a:solidFill>
                <a:srgbClr val="FF0000"/>
              </a:solidFill>
            </a:endParaRPr>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1806505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3108543"/>
          </a:xfrm>
          <a:prstGeom prst="rect">
            <a:avLst/>
          </a:prstGeom>
          <a:solidFill>
            <a:schemeClr val="tx1"/>
          </a:solidFill>
        </p:spPr>
        <p:txBody>
          <a:bodyPr wrap="square" rtlCol="0">
            <a:spAutoFit/>
          </a:bodyPr>
          <a:lstStyle/>
          <a:p>
            <a:pPr algn="ctr"/>
            <a:r>
              <a:rPr lang="en-US" sz="4000" b="1" dirty="0" smtClean="0">
                <a:solidFill>
                  <a:srgbClr val="7030A0"/>
                </a:solidFill>
              </a:rPr>
              <a:t>Descendants of the Anasazi…</a:t>
            </a:r>
          </a:p>
          <a:p>
            <a:endParaRPr lang="en-US" sz="2800" b="1" dirty="0">
              <a:solidFill>
                <a:srgbClr val="7030A0"/>
              </a:solidFill>
            </a:endParaRPr>
          </a:p>
          <a:p>
            <a:r>
              <a:rPr lang="en-US" sz="2400" b="1" dirty="0" smtClean="0">
                <a:solidFill>
                  <a:srgbClr val="7030A0"/>
                </a:solidFill>
              </a:rPr>
              <a:t>Ancient Puebloan People, a.k.a. the Basketmakers or the Anasazi</a:t>
            </a:r>
            <a:endParaRPr lang="en-US" sz="4000" b="1" dirty="0" smtClean="0">
              <a:solidFill>
                <a:srgbClr val="002060"/>
              </a:solidFill>
            </a:endParaRPr>
          </a:p>
          <a:p>
            <a:pPr algn="ctr"/>
            <a:r>
              <a:rPr lang="en-US" sz="4000" dirty="0" smtClean="0">
                <a:solidFill>
                  <a:srgbClr val="002060"/>
                </a:solidFill>
              </a:rPr>
              <a:t>The Hopi</a:t>
            </a:r>
          </a:p>
          <a:p>
            <a:pPr algn="ctr"/>
            <a:r>
              <a:rPr lang="en-US" sz="4000" dirty="0" smtClean="0">
                <a:solidFill>
                  <a:srgbClr val="002060"/>
                </a:solidFill>
              </a:rPr>
              <a:t>The Navajo</a:t>
            </a:r>
            <a:endParaRPr lang="en-US" sz="4000" dirty="0">
              <a:solidFill>
                <a:srgbClr val="002060"/>
              </a:solidFill>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8" t="13505" r="46667" b="8668"/>
          <a:stretch/>
        </p:blipFill>
        <p:spPr bwMode="auto">
          <a:xfrm>
            <a:off x="502920" y="4380986"/>
            <a:ext cx="2362200" cy="1971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12817888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4801314"/>
          </a:xfrm>
          <a:prstGeom prst="rect">
            <a:avLst/>
          </a:prstGeom>
          <a:solidFill>
            <a:schemeClr val="tx1"/>
          </a:solidFill>
        </p:spPr>
        <p:txBody>
          <a:bodyPr wrap="square" rtlCol="0">
            <a:spAutoFit/>
          </a:bodyPr>
          <a:lstStyle/>
          <a:p>
            <a:pPr algn="ctr"/>
            <a:r>
              <a:rPr lang="en-US" sz="7200" b="1" dirty="0" smtClean="0">
                <a:solidFill>
                  <a:srgbClr val="7030A0"/>
                </a:solidFill>
              </a:rPr>
              <a:t>The Ancient </a:t>
            </a:r>
          </a:p>
          <a:p>
            <a:pPr algn="ctr"/>
            <a:r>
              <a:rPr lang="en-US" sz="7200" b="1" dirty="0" smtClean="0">
                <a:solidFill>
                  <a:srgbClr val="7030A0"/>
                </a:solidFill>
              </a:rPr>
              <a:t>First Peoples</a:t>
            </a:r>
          </a:p>
          <a:p>
            <a:pPr algn="ctr"/>
            <a:r>
              <a:rPr lang="en-US" sz="7200" b="1" dirty="0">
                <a:solidFill>
                  <a:srgbClr val="7030A0"/>
                </a:solidFill>
              </a:rPr>
              <a:t>o</a:t>
            </a:r>
            <a:r>
              <a:rPr lang="en-US" sz="7200" b="1" dirty="0" smtClean="0">
                <a:solidFill>
                  <a:srgbClr val="7030A0"/>
                </a:solidFill>
              </a:rPr>
              <a:t>f </a:t>
            </a:r>
          </a:p>
          <a:p>
            <a:pPr algn="ctr"/>
            <a:r>
              <a:rPr lang="en-US" sz="7200" b="1" dirty="0" smtClean="0">
                <a:solidFill>
                  <a:srgbClr val="7030A0"/>
                </a:solidFill>
              </a:rPr>
              <a:t>North America</a:t>
            </a:r>
            <a:endParaRPr lang="en-US" sz="7200" b="1" dirty="0" smtClean="0">
              <a:solidFill>
                <a:srgbClr val="7030A0"/>
              </a:solidFill>
            </a:endParaRPr>
          </a:p>
          <a:p>
            <a:pPr algn="ctr"/>
            <a:endParaRPr lang="en-US" dirty="0"/>
          </a:p>
        </p:txBody>
      </p:sp>
    </p:spTree>
    <p:extLst>
      <p:ext uri="{BB962C8B-B14F-4D97-AF65-F5344CB8AC3E}">
        <p14:creationId xmlns:p14="http://schemas.microsoft.com/office/powerpoint/2010/main" val="9170338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1815882"/>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endParaRPr lang="en-US" sz="2800" b="1" dirty="0" smtClean="0">
              <a:solidFill>
                <a:srgbClr val="7030A0"/>
              </a:solidFill>
            </a:endParaRPr>
          </a:p>
          <a:p>
            <a:pPr algn="ctr"/>
            <a:endParaRPr lang="en-US" sz="2800" dirty="0"/>
          </a:p>
        </p:txBody>
      </p:sp>
      <p:sp>
        <p:nvSpPr>
          <p:cNvPr id="3" name="TextBox 2"/>
          <p:cNvSpPr txBox="1"/>
          <p:nvPr/>
        </p:nvSpPr>
        <p:spPr>
          <a:xfrm>
            <a:off x="6096000" y="6096000"/>
            <a:ext cx="2895600" cy="830997"/>
          </a:xfrm>
          <a:prstGeom prst="rect">
            <a:avLst/>
          </a:prstGeom>
          <a:solidFill>
            <a:schemeClr val="accent2"/>
          </a:solidFill>
        </p:spPr>
        <p:txBody>
          <a:bodyPr wrap="square" rtlCol="0">
            <a:spAutoFit/>
          </a:bodyPr>
          <a:lstStyle/>
          <a:p>
            <a:r>
              <a:rPr lang="en-US" sz="1600" dirty="0" smtClean="0">
                <a:solidFill>
                  <a:schemeClr val="bg2"/>
                </a:solidFill>
              </a:rPr>
              <a:t>National Park Service, Hopewell Culture near Chillicothe, Ohio. (nps.gov)</a:t>
            </a:r>
            <a:endParaRPr lang="en-US" sz="1600" dirty="0">
              <a:solidFill>
                <a:schemeClr val="bg2"/>
              </a:solidFill>
            </a:endParaRP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78" t="15220" r="3556" b="11432"/>
          <a:stretch/>
        </p:blipFill>
        <p:spPr bwMode="auto">
          <a:xfrm>
            <a:off x="197555" y="2133600"/>
            <a:ext cx="8810978" cy="384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29164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6001643"/>
          </a:xfrm>
          <a:prstGeom prst="rect">
            <a:avLst/>
          </a:prstGeom>
          <a:solidFill>
            <a:schemeClr val="tx1"/>
          </a:solidFill>
        </p:spPr>
        <p:txBody>
          <a:bodyPr wrap="square" rtlCol="0">
            <a:spAutoFit/>
          </a:bodyPr>
          <a:lstStyle/>
          <a:p>
            <a:pPr algn="ctr"/>
            <a:r>
              <a:rPr lang="en-US" sz="3200" b="1" dirty="0">
                <a:solidFill>
                  <a:srgbClr val="7030A0"/>
                </a:solidFill>
              </a:rPr>
              <a:t>Artifacts:</a:t>
            </a:r>
          </a:p>
          <a:p>
            <a:pPr algn="ctr"/>
            <a:r>
              <a:rPr lang="en-US" sz="3200" b="1" dirty="0">
                <a:solidFill>
                  <a:srgbClr val="7030A0"/>
                </a:solidFill>
              </a:rPr>
              <a:t>What? How? Why? </a:t>
            </a:r>
          </a:p>
          <a:p>
            <a:pPr algn="ctr"/>
            <a:r>
              <a:rPr lang="en-US" sz="3200" b="1" dirty="0">
                <a:solidFill>
                  <a:srgbClr val="7030A0"/>
                </a:solidFill>
              </a:rPr>
              <a:t>Who? When? Where</a:t>
            </a:r>
            <a:r>
              <a:rPr lang="en-US" sz="3200" b="1" dirty="0" smtClean="0">
                <a:solidFill>
                  <a:srgbClr val="7030A0"/>
                </a:solidFill>
              </a:rPr>
              <a:t>?</a:t>
            </a:r>
          </a:p>
          <a:p>
            <a:pPr algn="ctr"/>
            <a:endParaRPr lang="en-US" sz="3200" b="1" dirty="0" smtClean="0">
              <a:solidFill>
                <a:srgbClr val="7030A0"/>
              </a:solidFill>
            </a:endParaRPr>
          </a:p>
          <a:p>
            <a:r>
              <a:rPr lang="en-US" sz="3200" b="1" dirty="0" smtClean="0">
                <a:solidFill>
                  <a:srgbClr val="7030A0"/>
                </a:solidFill>
              </a:rPr>
              <a:t>The Adena and Hopewell Cultures are the Mound Builders of the Ohio Valley; they existed from 1000 B.C.E. to 1500 C.E. in the northeastern woodlands. </a:t>
            </a:r>
          </a:p>
          <a:p>
            <a:endParaRPr lang="en-US" sz="3200" b="1" dirty="0" smtClean="0">
              <a:solidFill>
                <a:srgbClr val="7030A0"/>
              </a:solidFill>
            </a:endParaRPr>
          </a:p>
          <a:p>
            <a:r>
              <a:rPr lang="en-US" sz="3200" b="1" dirty="0">
                <a:solidFill>
                  <a:srgbClr val="7030A0"/>
                </a:solidFill>
              </a:rPr>
              <a:t>L</a:t>
            </a:r>
            <a:r>
              <a:rPr lang="en-US" sz="3200" b="1" dirty="0" smtClean="0">
                <a:solidFill>
                  <a:srgbClr val="7030A0"/>
                </a:solidFill>
              </a:rPr>
              <a:t>ocation: from Appalachian Mountains to the eastern edge of the prairies and the Great Lakes to the </a:t>
            </a:r>
            <a:r>
              <a:rPr lang="en-US" sz="3200" b="1" dirty="0">
                <a:solidFill>
                  <a:srgbClr val="7030A0"/>
                </a:solidFill>
              </a:rPr>
              <a:t>G</a:t>
            </a:r>
            <a:r>
              <a:rPr lang="en-US" sz="3200" b="1" dirty="0" smtClean="0">
                <a:solidFill>
                  <a:srgbClr val="7030A0"/>
                </a:solidFill>
              </a:rPr>
              <a:t>ulf of Mexico….</a:t>
            </a:r>
            <a:endParaRPr lang="en-US" sz="3200" b="1" dirty="0">
              <a:solidFill>
                <a:srgbClr val="7030A0"/>
              </a:solidFill>
            </a:endParaRPr>
          </a:p>
        </p:txBody>
      </p:sp>
      <p:sp>
        <p:nvSpPr>
          <p:cNvPr id="6" name="TextBox 5"/>
          <p:cNvSpPr txBox="1"/>
          <p:nvPr/>
        </p:nvSpPr>
        <p:spPr>
          <a:xfrm>
            <a:off x="6245578" y="6305968"/>
            <a:ext cx="2895600" cy="584775"/>
          </a:xfrm>
          <a:prstGeom prst="rect">
            <a:avLst/>
          </a:prstGeom>
          <a:solidFill>
            <a:schemeClr val="accent2"/>
          </a:solidFill>
        </p:spPr>
        <p:txBody>
          <a:bodyPr wrap="square" rtlCol="0">
            <a:spAutoFit/>
          </a:bodyPr>
          <a:lstStyle/>
          <a:p>
            <a:r>
              <a:rPr lang="en-US" sz="1600" u="sng" dirty="0" smtClean="0">
                <a:solidFill>
                  <a:schemeClr val="bg2"/>
                </a:solidFill>
              </a:rPr>
              <a:t>The Complete Idiot’s Guide to American History</a:t>
            </a:r>
            <a:r>
              <a:rPr lang="en-US" sz="1600" dirty="0" smtClean="0">
                <a:solidFill>
                  <a:schemeClr val="bg2"/>
                </a:solidFill>
              </a:rPr>
              <a:t>, p.5.</a:t>
            </a:r>
            <a:endParaRPr lang="en-US" sz="1600" dirty="0">
              <a:solidFill>
                <a:schemeClr val="bg2"/>
              </a:solidFill>
            </a:endParaRPr>
          </a:p>
        </p:txBody>
      </p:sp>
    </p:spTree>
    <p:extLst>
      <p:ext uri="{BB962C8B-B14F-4D97-AF65-F5344CB8AC3E}">
        <p14:creationId xmlns:p14="http://schemas.microsoft.com/office/powerpoint/2010/main" val="32854746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9956" y="228600"/>
            <a:ext cx="8001000" cy="1384995"/>
          </a:xfrm>
          <a:prstGeom prst="rect">
            <a:avLst/>
          </a:prstGeom>
          <a:solidFill>
            <a:schemeClr val="tx1"/>
          </a:solidFill>
        </p:spPr>
        <p:txBody>
          <a:bodyPr wrap="square" rtlCol="0">
            <a:spAutoFit/>
          </a:bodyPr>
          <a:lstStyle/>
          <a:p>
            <a:r>
              <a:rPr lang="en-US" sz="2800" b="1" dirty="0" smtClean="0">
                <a:solidFill>
                  <a:srgbClr val="7030A0"/>
                </a:solidFill>
              </a:rPr>
              <a:t>Who? Adena culture (800 B.C.E. – 100 C.E.), Hopewell Culture ((200 B.C.E. </a:t>
            </a:r>
            <a:r>
              <a:rPr lang="en-US" sz="2800" b="1" dirty="0" smtClean="0">
                <a:solidFill>
                  <a:srgbClr val="7030A0"/>
                </a:solidFill>
              </a:rPr>
              <a:t>– 500 C.E.), and Fort Ancient culture (1000 – 1750 C.E.)</a:t>
            </a:r>
            <a:r>
              <a:rPr lang="en-US" sz="2800" b="1" dirty="0" smtClean="0">
                <a:solidFill>
                  <a:srgbClr val="7030A0"/>
                </a:solidFill>
              </a:rPr>
              <a:t> </a:t>
            </a:r>
            <a:endParaRPr lang="en-US" sz="2800" dirty="0"/>
          </a:p>
        </p:txBody>
      </p:sp>
      <p:sp>
        <p:nvSpPr>
          <p:cNvPr id="3" name="TextBox 2"/>
          <p:cNvSpPr txBox="1"/>
          <p:nvPr/>
        </p:nvSpPr>
        <p:spPr>
          <a:xfrm>
            <a:off x="381000" y="6305968"/>
            <a:ext cx="8760178" cy="584775"/>
          </a:xfrm>
          <a:prstGeom prst="rect">
            <a:avLst/>
          </a:prstGeom>
          <a:solidFill>
            <a:schemeClr val="accent2"/>
          </a:solidFill>
        </p:spPr>
        <p:txBody>
          <a:bodyPr wrap="square" rtlCol="0">
            <a:spAutoFit/>
          </a:bodyPr>
          <a:lstStyle/>
          <a:p>
            <a:r>
              <a:rPr lang="en-US" sz="1600" dirty="0">
                <a:solidFill>
                  <a:srgbClr val="002060"/>
                </a:solidFill>
              </a:rPr>
              <a:t>Wikipedia contributors. "Adena culture." </a:t>
            </a:r>
            <a:r>
              <a:rPr lang="en-US" sz="1600" i="1" dirty="0">
                <a:solidFill>
                  <a:srgbClr val="002060"/>
                </a:solidFill>
              </a:rPr>
              <a:t>Wikipedia, The Free Encyclopedia</a:t>
            </a:r>
            <a:r>
              <a:rPr lang="en-US" sz="1600" dirty="0">
                <a:solidFill>
                  <a:srgbClr val="002060"/>
                </a:solidFill>
              </a:rPr>
              <a:t>. Wikipedia, The Free Encyclopedia, 4 Oct. 2016. Web. 4 Oct. 2016.</a:t>
            </a:r>
            <a:endParaRPr lang="en-US" sz="1600" dirty="0">
              <a:solidFill>
                <a:srgbClr val="002060"/>
              </a:solidFill>
            </a:endParaRPr>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89" t="11333" r="24278" b="20914"/>
          <a:stretch/>
        </p:blipFill>
        <p:spPr bwMode="auto">
          <a:xfrm>
            <a:off x="381000" y="1596505"/>
            <a:ext cx="6705600" cy="4747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2112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4278094"/>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p>
          <a:p>
            <a:r>
              <a:rPr lang="en-US" sz="4000" b="1" dirty="0" smtClean="0">
                <a:solidFill>
                  <a:srgbClr val="002060"/>
                </a:solidFill>
              </a:rPr>
              <a:t>Some mounds were built as burial grounds. Others were build to be platforms for buildings.</a:t>
            </a:r>
            <a:endParaRPr lang="en-US" sz="4000" b="1" dirty="0" smtClean="0">
              <a:solidFill>
                <a:srgbClr val="002060"/>
              </a:solidFill>
            </a:endParaRPr>
          </a:p>
          <a:p>
            <a:pPr algn="ctr"/>
            <a:endParaRPr lang="en-US" sz="2800" dirty="0"/>
          </a:p>
        </p:txBody>
      </p:sp>
      <p:sp>
        <p:nvSpPr>
          <p:cNvPr id="3" name="TextBox 2"/>
          <p:cNvSpPr txBox="1"/>
          <p:nvPr/>
        </p:nvSpPr>
        <p:spPr>
          <a:xfrm>
            <a:off x="6245578" y="6305968"/>
            <a:ext cx="2895600" cy="584775"/>
          </a:xfrm>
          <a:prstGeom prst="rect">
            <a:avLst/>
          </a:prstGeom>
          <a:solidFill>
            <a:schemeClr val="accent2"/>
          </a:solidFill>
        </p:spPr>
        <p:txBody>
          <a:bodyPr wrap="square" rtlCol="0">
            <a:spAutoFit/>
          </a:bodyPr>
          <a:lstStyle/>
          <a:p>
            <a:r>
              <a:rPr lang="en-US" sz="1600" u="sng" dirty="0" smtClean="0">
                <a:solidFill>
                  <a:schemeClr val="bg2"/>
                </a:solidFill>
              </a:rPr>
              <a:t>The Complete Idiot’s Guide to American History</a:t>
            </a:r>
            <a:r>
              <a:rPr lang="en-US" sz="1600" dirty="0" smtClean="0">
                <a:solidFill>
                  <a:schemeClr val="bg2"/>
                </a:solidFill>
              </a:rPr>
              <a:t>, p.5.</a:t>
            </a:r>
            <a:endParaRPr lang="en-US" sz="1600" dirty="0">
              <a:solidFill>
                <a:schemeClr val="bg2"/>
              </a:solidFill>
            </a:endParaRPr>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78" t="15220" r="3556" b="11432"/>
          <a:stretch/>
        </p:blipFill>
        <p:spPr bwMode="auto">
          <a:xfrm>
            <a:off x="200376" y="4300724"/>
            <a:ext cx="5133623" cy="2237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31808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523220"/>
          </a:xfrm>
          <a:prstGeom prst="rect">
            <a:avLst/>
          </a:prstGeom>
          <a:solidFill>
            <a:schemeClr val="tx1"/>
          </a:solidFill>
        </p:spPr>
        <p:txBody>
          <a:bodyPr wrap="square" rtlCol="0">
            <a:spAutoFit/>
          </a:bodyPr>
          <a:lstStyle/>
          <a:p>
            <a:pPr algn="ctr"/>
            <a:r>
              <a:rPr lang="en-US" sz="2800" dirty="0" smtClean="0">
                <a:solidFill>
                  <a:srgbClr val="002060"/>
                </a:solidFill>
              </a:rPr>
              <a:t>What’s going on?</a:t>
            </a:r>
            <a:endParaRPr lang="en-US" sz="2800" dirty="0">
              <a:solidFill>
                <a:srgbClr val="002060"/>
              </a:solidFill>
            </a:endParaRPr>
          </a:p>
        </p:txBody>
      </p:sp>
      <p:sp>
        <p:nvSpPr>
          <p:cNvPr id="3" name="TextBox 2"/>
          <p:cNvSpPr txBox="1"/>
          <p:nvPr/>
        </p:nvSpPr>
        <p:spPr>
          <a:xfrm>
            <a:off x="6245578" y="6305968"/>
            <a:ext cx="2895600" cy="584775"/>
          </a:xfrm>
          <a:prstGeom prst="rect">
            <a:avLst/>
          </a:prstGeom>
          <a:solidFill>
            <a:schemeClr val="accent2"/>
          </a:solidFill>
        </p:spPr>
        <p:txBody>
          <a:bodyPr wrap="square" rtlCol="0">
            <a:spAutoFit/>
          </a:bodyPr>
          <a:lstStyle/>
          <a:p>
            <a:r>
              <a:rPr lang="en-US" sz="1600" dirty="0" smtClean="0">
                <a:solidFill>
                  <a:schemeClr val="bg2"/>
                </a:solidFill>
              </a:rPr>
              <a:t>“Virtual First Ohioans.” Ohio History Connection.</a:t>
            </a:r>
            <a:endParaRPr lang="en-US" sz="1600" dirty="0">
              <a:solidFill>
                <a:schemeClr val="bg2"/>
              </a:solidFill>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56" t="32864" r="51555" b="19333"/>
          <a:stretch/>
        </p:blipFill>
        <p:spPr bwMode="auto">
          <a:xfrm>
            <a:off x="497276" y="1083732"/>
            <a:ext cx="7927074" cy="508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7814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4801314"/>
          </a:xfrm>
          <a:prstGeom prst="rect">
            <a:avLst/>
          </a:prstGeom>
          <a:solidFill>
            <a:schemeClr val="tx1"/>
          </a:solidFill>
        </p:spPr>
        <p:txBody>
          <a:bodyPr wrap="square" rtlCol="0">
            <a:spAutoFit/>
          </a:bodyPr>
          <a:lstStyle/>
          <a:p>
            <a:pPr algn="ctr"/>
            <a:r>
              <a:rPr lang="en-US" sz="7200" b="1" dirty="0" smtClean="0">
                <a:solidFill>
                  <a:srgbClr val="7030A0"/>
                </a:solidFill>
              </a:rPr>
              <a:t>The Ancient </a:t>
            </a:r>
          </a:p>
          <a:p>
            <a:pPr algn="ctr"/>
            <a:r>
              <a:rPr lang="en-US" sz="7200" b="1" dirty="0" smtClean="0">
                <a:solidFill>
                  <a:srgbClr val="7030A0"/>
                </a:solidFill>
              </a:rPr>
              <a:t>First Peoples</a:t>
            </a:r>
          </a:p>
          <a:p>
            <a:pPr algn="ctr"/>
            <a:r>
              <a:rPr lang="en-US" sz="7200" b="1" dirty="0">
                <a:solidFill>
                  <a:srgbClr val="7030A0"/>
                </a:solidFill>
              </a:rPr>
              <a:t>o</a:t>
            </a:r>
            <a:r>
              <a:rPr lang="en-US" sz="7200" b="1" dirty="0" smtClean="0">
                <a:solidFill>
                  <a:srgbClr val="7030A0"/>
                </a:solidFill>
              </a:rPr>
              <a:t>f </a:t>
            </a:r>
          </a:p>
          <a:p>
            <a:pPr algn="ctr"/>
            <a:r>
              <a:rPr lang="en-US" sz="7200" b="1" dirty="0" smtClean="0">
                <a:solidFill>
                  <a:srgbClr val="7030A0"/>
                </a:solidFill>
              </a:rPr>
              <a:t>North America</a:t>
            </a:r>
            <a:endParaRPr lang="en-US" sz="7200" b="1" dirty="0" smtClean="0">
              <a:solidFill>
                <a:srgbClr val="7030A0"/>
              </a:solidFill>
            </a:endParaRPr>
          </a:p>
          <a:p>
            <a:pPr algn="ctr"/>
            <a:endParaRPr lang="en-US" dirty="0"/>
          </a:p>
        </p:txBody>
      </p:sp>
    </p:spTree>
    <p:extLst>
      <p:ext uri="{BB962C8B-B14F-4D97-AF65-F5344CB8AC3E}">
        <p14:creationId xmlns:p14="http://schemas.microsoft.com/office/powerpoint/2010/main" val="1000713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56" t="32864" r="51555" b="19333"/>
          <a:stretch/>
        </p:blipFill>
        <p:spPr bwMode="auto">
          <a:xfrm>
            <a:off x="497276" y="3627965"/>
            <a:ext cx="3963537" cy="2544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3108543"/>
          </a:xfrm>
          <a:prstGeom prst="rect">
            <a:avLst/>
          </a:prstGeom>
          <a:solidFill>
            <a:schemeClr val="tx1"/>
          </a:solidFill>
        </p:spPr>
        <p:txBody>
          <a:bodyPr wrap="square" rtlCol="0">
            <a:spAutoFit/>
          </a:bodyPr>
          <a:lstStyle/>
          <a:p>
            <a:r>
              <a:rPr lang="en-US" sz="2800" dirty="0" smtClean="0">
                <a:solidFill>
                  <a:srgbClr val="002060"/>
                </a:solidFill>
              </a:rPr>
              <a:t>What’s going on? </a:t>
            </a:r>
            <a:r>
              <a:rPr lang="en-US" sz="2800" dirty="0" smtClean="0">
                <a:solidFill>
                  <a:srgbClr val="002060"/>
                </a:solidFill>
              </a:rPr>
              <a:t>People are carrying the body of a deceased person. The shaman is wearing a bear skin showing his connection to the spiritual world. The body will be placed inside this log building along with special objects that indicate her status, and then the building will be covered in more logs and earth. </a:t>
            </a:r>
            <a:endParaRPr lang="en-US" sz="2800" dirty="0">
              <a:solidFill>
                <a:srgbClr val="002060"/>
              </a:solidFill>
            </a:endParaRPr>
          </a:p>
        </p:txBody>
      </p:sp>
      <p:sp>
        <p:nvSpPr>
          <p:cNvPr id="3" name="TextBox 2"/>
          <p:cNvSpPr txBox="1"/>
          <p:nvPr/>
        </p:nvSpPr>
        <p:spPr>
          <a:xfrm>
            <a:off x="6245578" y="6305968"/>
            <a:ext cx="2895600" cy="584775"/>
          </a:xfrm>
          <a:prstGeom prst="rect">
            <a:avLst/>
          </a:prstGeom>
          <a:solidFill>
            <a:schemeClr val="accent2"/>
          </a:solidFill>
        </p:spPr>
        <p:txBody>
          <a:bodyPr wrap="square" rtlCol="0">
            <a:spAutoFit/>
          </a:bodyPr>
          <a:lstStyle/>
          <a:p>
            <a:r>
              <a:rPr lang="en-US" sz="1600" dirty="0" smtClean="0">
                <a:solidFill>
                  <a:schemeClr val="bg2"/>
                </a:solidFill>
              </a:rPr>
              <a:t>“Virtual First Ohioans.” Ohio History Connection.</a:t>
            </a:r>
            <a:endParaRPr lang="en-US" sz="1600" dirty="0">
              <a:solidFill>
                <a:schemeClr val="bg2"/>
              </a:solidFill>
            </a:endParaRPr>
          </a:p>
        </p:txBody>
      </p:sp>
    </p:spTree>
    <p:extLst>
      <p:ext uri="{BB962C8B-B14F-4D97-AF65-F5344CB8AC3E}">
        <p14:creationId xmlns:p14="http://schemas.microsoft.com/office/powerpoint/2010/main" val="27881976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55" t="17457" r="54222" b="26050"/>
          <a:stretch/>
        </p:blipFill>
        <p:spPr bwMode="auto">
          <a:xfrm>
            <a:off x="562186" y="2057400"/>
            <a:ext cx="6682154"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1815882"/>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p>
          <a:p>
            <a:pPr algn="ctr"/>
            <a:endParaRPr lang="en-US" sz="2800" dirty="0"/>
          </a:p>
        </p:txBody>
      </p:sp>
      <p:sp>
        <p:nvSpPr>
          <p:cNvPr id="5" name="TextBox 4"/>
          <p:cNvSpPr txBox="1"/>
          <p:nvPr/>
        </p:nvSpPr>
        <p:spPr>
          <a:xfrm>
            <a:off x="6245578" y="6305968"/>
            <a:ext cx="2895600" cy="584775"/>
          </a:xfrm>
          <a:prstGeom prst="rect">
            <a:avLst/>
          </a:prstGeom>
          <a:solidFill>
            <a:schemeClr val="accent2"/>
          </a:solidFill>
        </p:spPr>
        <p:txBody>
          <a:bodyPr wrap="square" rtlCol="0">
            <a:spAutoFit/>
          </a:bodyPr>
          <a:lstStyle/>
          <a:p>
            <a:r>
              <a:rPr lang="en-US" sz="1600" dirty="0" smtClean="0">
                <a:solidFill>
                  <a:schemeClr val="bg2"/>
                </a:solidFill>
              </a:rPr>
              <a:t>“Virtual First Ohioans.” Ohio History Connection.</a:t>
            </a:r>
            <a:endParaRPr lang="en-US" sz="1600" dirty="0">
              <a:solidFill>
                <a:schemeClr val="bg2"/>
              </a:solidFill>
            </a:endParaRPr>
          </a:p>
        </p:txBody>
      </p:sp>
    </p:spTree>
    <p:extLst>
      <p:ext uri="{BB962C8B-B14F-4D97-AF65-F5344CB8AC3E}">
        <p14:creationId xmlns:p14="http://schemas.microsoft.com/office/powerpoint/2010/main" val="23098377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3970318"/>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r>
              <a:rPr lang="en-US" sz="2800" b="1" dirty="0" smtClean="0">
                <a:solidFill>
                  <a:srgbClr val="7030A0"/>
                </a:solidFill>
              </a:rPr>
              <a:t>Where? Hopewell Seip Mound</a:t>
            </a:r>
          </a:p>
          <a:p>
            <a:r>
              <a:rPr lang="en-US" sz="2800" b="1" dirty="0" smtClean="0">
                <a:solidFill>
                  <a:srgbClr val="7030A0"/>
                </a:solidFill>
              </a:rPr>
              <a:t>What? Copper ornament</a:t>
            </a:r>
          </a:p>
          <a:p>
            <a:r>
              <a:rPr lang="en-US" sz="2800" b="1" dirty="0" smtClean="0">
                <a:solidFill>
                  <a:srgbClr val="7030A0"/>
                </a:solidFill>
              </a:rPr>
              <a:t>Who? Buried with important people. </a:t>
            </a:r>
          </a:p>
          <a:p>
            <a:r>
              <a:rPr lang="en-US" sz="2800" b="1" dirty="0" smtClean="0">
                <a:solidFill>
                  <a:srgbClr val="7030A0"/>
                </a:solidFill>
              </a:rPr>
              <a:t>How? Copper smiths “pounded the ore into flat plates, heating the metal now and then to keep it from becoming too brittle” (“Virtual First Ohioans”).</a:t>
            </a:r>
          </a:p>
          <a:p>
            <a:pPr algn="ctr"/>
            <a:endParaRPr lang="en-US" sz="2800" dirty="0"/>
          </a:p>
        </p:txBody>
      </p:sp>
      <p:sp>
        <p:nvSpPr>
          <p:cNvPr id="5" name="TextBox 4"/>
          <p:cNvSpPr txBox="1"/>
          <p:nvPr/>
        </p:nvSpPr>
        <p:spPr>
          <a:xfrm>
            <a:off x="6245578" y="6305968"/>
            <a:ext cx="2895600" cy="584775"/>
          </a:xfrm>
          <a:prstGeom prst="rect">
            <a:avLst/>
          </a:prstGeom>
          <a:solidFill>
            <a:schemeClr val="accent2"/>
          </a:solidFill>
        </p:spPr>
        <p:txBody>
          <a:bodyPr wrap="square" rtlCol="0">
            <a:spAutoFit/>
          </a:bodyPr>
          <a:lstStyle/>
          <a:p>
            <a:r>
              <a:rPr lang="en-US" sz="1600" dirty="0" smtClean="0">
                <a:solidFill>
                  <a:schemeClr val="bg2"/>
                </a:solidFill>
              </a:rPr>
              <a:t>“Virtual First Ohioans.” Ohio History Connection.</a:t>
            </a:r>
            <a:endParaRPr lang="en-US" sz="1600" dirty="0">
              <a:solidFill>
                <a:schemeClr val="bg2"/>
              </a:solidFill>
            </a:endParaRP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55" t="17457" r="54222" b="26050"/>
          <a:stretch/>
        </p:blipFill>
        <p:spPr bwMode="auto">
          <a:xfrm>
            <a:off x="562186" y="4011336"/>
            <a:ext cx="4086014" cy="3075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5512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954107"/>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endParaRPr lang="en-US" sz="2800" dirty="0"/>
          </a:p>
        </p:txBody>
      </p:sp>
      <p:sp>
        <p:nvSpPr>
          <p:cNvPr id="5" name="TextBox 4"/>
          <p:cNvSpPr txBox="1"/>
          <p:nvPr/>
        </p:nvSpPr>
        <p:spPr>
          <a:xfrm>
            <a:off x="6245578" y="6305968"/>
            <a:ext cx="2895600" cy="584775"/>
          </a:xfrm>
          <a:prstGeom prst="rect">
            <a:avLst/>
          </a:prstGeom>
          <a:solidFill>
            <a:schemeClr val="accent2"/>
          </a:solidFill>
        </p:spPr>
        <p:txBody>
          <a:bodyPr wrap="square" rtlCol="0">
            <a:spAutoFit/>
          </a:bodyPr>
          <a:lstStyle/>
          <a:p>
            <a:r>
              <a:rPr lang="en-US" sz="1600" dirty="0" smtClean="0">
                <a:solidFill>
                  <a:schemeClr val="bg2"/>
                </a:solidFill>
              </a:rPr>
              <a:t>“Virtual First Ohioans.” Ohio History Connection.</a:t>
            </a:r>
            <a:endParaRPr lang="en-US" sz="1600" dirty="0">
              <a:solidFill>
                <a:schemeClr val="bg2"/>
              </a:solidFill>
            </a:endParaRPr>
          </a:p>
        </p:txBody>
      </p:sp>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000" t="32469" r="52556" b="40667"/>
          <a:stretch/>
        </p:blipFill>
        <p:spPr bwMode="auto">
          <a:xfrm>
            <a:off x="354723" y="2057400"/>
            <a:ext cx="8297394" cy="302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54997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2677656"/>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Left to right: Knife, pipes, another knife, chlorite ornament, a hand carved of mica, canine teeth from a bear with pearls set in them, and copper ornaments….</a:t>
            </a:r>
            <a:endParaRPr lang="en-US" sz="2800" b="1" dirty="0" smtClean="0">
              <a:solidFill>
                <a:srgbClr val="7030A0"/>
              </a:solidFill>
            </a:endParaRPr>
          </a:p>
          <a:p>
            <a:endParaRPr lang="en-US" sz="2800" dirty="0"/>
          </a:p>
        </p:txBody>
      </p:sp>
      <p:sp>
        <p:nvSpPr>
          <p:cNvPr id="5" name="TextBox 4"/>
          <p:cNvSpPr txBox="1"/>
          <p:nvPr/>
        </p:nvSpPr>
        <p:spPr>
          <a:xfrm>
            <a:off x="6245578" y="6305968"/>
            <a:ext cx="2895600" cy="584775"/>
          </a:xfrm>
          <a:prstGeom prst="rect">
            <a:avLst/>
          </a:prstGeom>
          <a:solidFill>
            <a:schemeClr val="accent2"/>
          </a:solidFill>
        </p:spPr>
        <p:txBody>
          <a:bodyPr wrap="square" rtlCol="0">
            <a:spAutoFit/>
          </a:bodyPr>
          <a:lstStyle/>
          <a:p>
            <a:r>
              <a:rPr lang="en-US" sz="1600" dirty="0" smtClean="0">
                <a:solidFill>
                  <a:schemeClr val="bg2"/>
                </a:solidFill>
              </a:rPr>
              <a:t>“Virtual First Ohioans.” Ohio History Connection.</a:t>
            </a:r>
            <a:endParaRPr lang="en-US" sz="1600" dirty="0">
              <a:solidFill>
                <a:schemeClr val="bg2"/>
              </a:solidFill>
            </a:endParaRPr>
          </a:p>
        </p:txBody>
      </p:sp>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000" t="32469" r="52556" b="40667"/>
          <a:stretch/>
        </p:blipFill>
        <p:spPr bwMode="auto">
          <a:xfrm>
            <a:off x="354723" y="2895600"/>
            <a:ext cx="8297394" cy="302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7822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4000500" cy="954107"/>
          </a:xfrm>
          <a:prstGeom prst="rect">
            <a:avLst/>
          </a:prstGeom>
          <a:solidFill>
            <a:schemeClr val="tx1"/>
          </a:solidFill>
        </p:spPr>
        <p:txBody>
          <a:bodyPr wrap="square" rtlCol="0">
            <a:spAutoFit/>
          </a:bodyPr>
          <a:lstStyle/>
          <a:p>
            <a:pPr algn="ctr"/>
            <a:r>
              <a:rPr lang="en-US" sz="2800" b="1" dirty="0" smtClean="0">
                <a:solidFill>
                  <a:srgbClr val="7030A0"/>
                </a:solidFill>
              </a:rPr>
              <a:t>Copper bird claw…</a:t>
            </a:r>
          </a:p>
          <a:p>
            <a:pPr algn="ctr"/>
            <a:endParaRPr lang="en-US" sz="2800" dirty="0"/>
          </a:p>
        </p:txBody>
      </p:sp>
      <p:sp>
        <p:nvSpPr>
          <p:cNvPr id="5" name="TextBox 4"/>
          <p:cNvSpPr txBox="1"/>
          <p:nvPr/>
        </p:nvSpPr>
        <p:spPr>
          <a:xfrm>
            <a:off x="6245578" y="6305968"/>
            <a:ext cx="2895600" cy="584775"/>
          </a:xfrm>
          <a:prstGeom prst="rect">
            <a:avLst/>
          </a:prstGeom>
          <a:solidFill>
            <a:schemeClr val="accent2"/>
          </a:solidFill>
        </p:spPr>
        <p:txBody>
          <a:bodyPr wrap="square" rtlCol="0">
            <a:spAutoFit/>
          </a:bodyPr>
          <a:lstStyle/>
          <a:p>
            <a:r>
              <a:rPr lang="en-US" sz="1600" dirty="0" smtClean="0">
                <a:solidFill>
                  <a:schemeClr val="bg2"/>
                </a:solidFill>
              </a:rPr>
              <a:t>“Virtual First Ohioans.” Ohio History Connection.</a:t>
            </a:r>
            <a:endParaRPr lang="en-US" sz="1600" dirty="0">
              <a:solidFill>
                <a:schemeClr val="bg2"/>
              </a:solidFill>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444" t="19432" r="52556" b="7284"/>
          <a:stretch/>
        </p:blipFill>
        <p:spPr bwMode="auto">
          <a:xfrm>
            <a:off x="4953000" y="304800"/>
            <a:ext cx="3733800" cy="5919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0787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4000500" cy="954107"/>
          </a:xfrm>
          <a:prstGeom prst="rect">
            <a:avLst/>
          </a:prstGeom>
          <a:solidFill>
            <a:schemeClr val="tx1"/>
          </a:solidFill>
        </p:spPr>
        <p:txBody>
          <a:bodyPr wrap="square" rtlCol="0">
            <a:spAutoFit/>
          </a:bodyPr>
          <a:lstStyle/>
          <a:p>
            <a:pPr algn="ctr"/>
            <a:r>
              <a:rPr lang="en-US" sz="2800" b="1" dirty="0" smtClean="0">
                <a:solidFill>
                  <a:srgbClr val="7030A0"/>
                </a:solidFill>
              </a:rPr>
              <a:t>Otter pipe…</a:t>
            </a:r>
          </a:p>
          <a:p>
            <a:pPr algn="ctr"/>
            <a:endParaRPr lang="en-US" sz="2800" dirty="0"/>
          </a:p>
        </p:txBody>
      </p:sp>
      <p:sp>
        <p:nvSpPr>
          <p:cNvPr id="5" name="TextBox 4"/>
          <p:cNvSpPr txBox="1"/>
          <p:nvPr/>
        </p:nvSpPr>
        <p:spPr>
          <a:xfrm>
            <a:off x="1143000" y="6305968"/>
            <a:ext cx="7998178" cy="338554"/>
          </a:xfrm>
          <a:prstGeom prst="rect">
            <a:avLst/>
          </a:prstGeom>
          <a:solidFill>
            <a:schemeClr val="accent2"/>
          </a:solidFill>
        </p:spPr>
        <p:txBody>
          <a:bodyPr wrap="square" rtlCol="0">
            <a:spAutoFit/>
          </a:bodyPr>
          <a:lstStyle/>
          <a:p>
            <a:r>
              <a:rPr lang="en-US" sz="1600" dirty="0" smtClean="0">
                <a:solidFill>
                  <a:schemeClr val="bg2"/>
                </a:solidFill>
              </a:rPr>
              <a:t>“Adena-Hopewell Artifacts.” Children of the Sun Native Culture.</a:t>
            </a:r>
            <a:endParaRPr lang="en-US" sz="1600" dirty="0">
              <a:solidFill>
                <a:schemeClr val="bg2"/>
              </a:solidFill>
            </a:endParaRPr>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11" t="16028" r="10000" b="16962"/>
          <a:stretch/>
        </p:blipFill>
        <p:spPr bwMode="auto">
          <a:xfrm>
            <a:off x="634999" y="1010453"/>
            <a:ext cx="7516678" cy="5161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1939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578" y="228600"/>
            <a:ext cx="8001000" cy="1077218"/>
          </a:xfrm>
          <a:prstGeom prst="rect">
            <a:avLst/>
          </a:prstGeom>
          <a:solidFill>
            <a:schemeClr val="tx1"/>
          </a:solidFill>
        </p:spPr>
        <p:txBody>
          <a:bodyPr wrap="square" rtlCol="0">
            <a:spAutoFit/>
          </a:bodyPr>
          <a:lstStyle/>
          <a:p>
            <a:pPr algn="ctr"/>
            <a:r>
              <a:rPr lang="en-US" sz="3200" b="1" dirty="0">
                <a:solidFill>
                  <a:srgbClr val="7030A0"/>
                </a:solidFill>
              </a:rPr>
              <a:t>Artifacts</a:t>
            </a:r>
            <a:r>
              <a:rPr lang="en-US" sz="3200" b="1" dirty="0" smtClean="0">
                <a:solidFill>
                  <a:srgbClr val="7030A0"/>
                </a:solidFill>
              </a:rPr>
              <a:t>: </a:t>
            </a:r>
            <a:br>
              <a:rPr lang="en-US" sz="3200" b="1" dirty="0" smtClean="0">
                <a:solidFill>
                  <a:srgbClr val="7030A0"/>
                </a:solidFill>
              </a:rPr>
            </a:br>
            <a:r>
              <a:rPr lang="en-US" sz="3200" b="1" dirty="0" smtClean="0">
                <a:solidFill>
                  <a:srgbClr val="7030A0"/>
                </a:solidFill>
              </a:rPr>
              <a:t>Rattler Frog Pipe, 1250 C.E.</a:t>
            </a:r>
            <a:endParaRPr lang="en-US" sz="3200" b="1" dirty="0">
              <a:solidFill>
                <a:srgbClr val="7030A0"/>
              </a:solidFill>
            </a:endParaRPr>
          </a:p>
        </p:txBody>
      </p:sp>
      <p:sp>
        <p:nvSpPr>
          <p:cNvPr id="5" name="TextBox 4"/>
          <p:cNvSpPr txBox="1"/>
          <p:nvPr/>
        </p:nvSpPr>
        <p:spPr>
          <a:xfrm>
            <a:off x="6594806" y="6396335"/>
            <a:ext cx="2362200" cy="461665"/>
          </a:xfrm>
          <a:prstGeom prst="rect">
            <a:avLst/>
          </a:prstGeom>
          <a:solidFill>
            <a:schemeClr val="accent2"/>
          </a:solidFill>
        </p:spPr>
        <p:txBody>
          <a:bodyPr wrap="square" rtlCol="0">
            <a:spAutoFit/>
          </a:bodyPr>
          <a:lstStyle/>
          <a:p>
            <a:r>
              <a:rPr lang="en-US" sz="1200" dirty="0" smtClean="0">
                <a:solidFill>
                  <a:srgbClr val="002060"/>
                </a:solidFill>
              </a:rPr>
              <a:t>“Cahokia: America’s Forgotten City” National Geographic</a:t>
            </a:r>
            <a:endParaRPr lang="en-US" sz="1200" dirty="0">
              <a:solidFill>
                <a:srgbClr val="002060"/>
              </a:solidFill>
            </a:endParaRPr>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445" t="12849" r="38555" b="23679"/>
          <a:stretch/>
        </p:blipFill>
        <p:spPr bwMode="auto">
          <a:xfrm>
            <a:off x="423333" y="1371600"/>
            <a:ext cx="7352573"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1278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7805"/>
            <a:ext cx="5418666" cy="523220"/>
          </a:xfrm>
          <a:prstGeom prst="rect">
            <a:avLst/>
          </a:prstGeom>
          <a:solidFill>
            <a:schemeClr val="tx1"/>
          </a:solidFill>
        </p:spPr>
        <p:txBody>
          <a:bodyPr wrap="square" rtlCol="0">
            <a:spAutoFit/>
          </a:bodyPr>
          <a:lstStyle/>
          <a:p>
            <a:r>
              <a:rPr lang="en-US" sz="2800" b="1" dirty="0" smtClean="0">
                <a:solidFill>
                  <a:srgbClr val="7030A0"/>
                </a:solidFill>
              </a:rPr>
              <a:t>Artifacts give hints to culture…</a:t>
            </a:r>
            <a:endParaRPr lang="en-US" sz="2800" dirty="0"/>
          </a:p>
        </p:txBody>
      </p:sp>
      <p:sp>
        <p:nvSpPr>
          <p:cNvPr id="5" name="TextBox 4"/>
          <p:cNvSpPr txBox="1"/>
          <p:nvPr/>
        </p:nvSpPr>
        <p:spPr>
          <a:xfrm>
            <a:off x="1143000" y="6305968"/>
            <a:ext cx="7998178" cy="338554"/>
          </a:xfrm>
          <a:prstGeom prst="rect">
            <a:avLst/>
          </a:prstGeom>
          <a:solidFill>
            <a:schemeClr val="accent2"/>
          </a:solidFill>
        </p:spPr>
        <p:txBody>
          <a:bodyPr wrap="square" rtlCol="0">
            <a:spAutoFit/>
          </a:bodyPr>
          <a:lstStyle/>
          <a:p>
            <a:r>
              <a:rPr lang="en-US" sz="1600" dirty="0" smtClean="0">
                <a:solidFill>
                  <a:schemeClr val="bg2"/>
                </a:solidFill>
              </a:rPr>
              <a:t>“Adena-Hopewell Artifacts.” Children of the Sun Native Culture.</a:t>
            </a:r>
            <a:endParaRPr lang="en-US" sz="1600" dirty="0">
              <a:solidFill>
                <a:schemeClr val="bg2"/>
              </a:solidFill>
            </a:endParaRP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667" t="21407" r="50333" b="34148"/>
          <a:stretch/>
        </p:blipFill>
        <p:spPr bwMode="auto">
          <a:xfrm>
            <a:off x="674369" y="1030209"/>
            <a:ext cx="3702234" cy="5141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236" t="11727" r="55889" b="33383"/>
          <a:stretch/>
        </p:blipFill>
        <p:spPr bwMode="auto">
          <a:xfrm>
            <a:off x="5418666" y="357561"/>
            <a:ext cx="2378831" cy="5704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8932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7805"/>
            <a:ext cx="5418666" cy="523220"/>
          </a:xfrm>
          <a:prstGeom prst="rect">
            <a:avLst/>
          </a:prstGeom>
          <a:solidFill>
            <a:schemeClr val="tx1"/>
          </a:solidFill>
        </p:spPr>
        <p:txBody>
          <a:bodyPr wrap="square" rtlCol="0">
            <a:spAutoFit/>
          </a:bodyPr>
          <a:lstStyle/>
          <a:p>
            <a:r>
              <a:rPr lang="en-US" sz="2800" b="1" dirty="0" smtClean="0">
                <a:solidFill>
                  <a:srgbClr val="7030A0"/>
                </a:solidFill>
              </a:rPr>
              <a:t>Artifacts give hints to culture…</a:t>
            </a:r>
            <a:endParaRPr lang="en-US" sz="2800" dirty="0"/>
          </a:p>
        </p:txBody>
      </p:sp>
      <p:sp>
        <p:nvSpPr>
          <p:cNvPr id="5" name="TextBox 4"/>
          <p:cNvSpPr txBox="1"/>
          <p:nvPr/>
        </p:nvSpPr>
        <p:spPr>
          <a:xfrm>
            <a:off x="1143000" y="6305968"/>
            <a:ext cx="7998178" cy="338554"/>
          </a:xfrm>
          <a:prstGeom prst="rect">
            <a:avLst/>
          </a:prstGeom>
          <a:solidFill>
            <a:schemeClr val="accent2"/>
          </a:solidFill>
        </p:spPr>
        <p:txBody>
          <a:bodyPr wrap="square" rtlCol="0">
            <a:spAutoFit/>
          </a:bodyPr>
          <a:lstStyle/>
          <a:p>
            <a:r>
              <a:rPr lang="en-US" sz="1600" dirty="0" smtClean="0">
                <a:solidFill>
                  <a:schemeClr val="bg2"/>
                </a:solidFill>
              </a:rPr>
              <a:t>“Adena-Hopewell Artifacts.” Children of the Sun Native Culture.</a:t>
            </a:r>
            <a:endParaRPr lang="en-US" sz="1600" dirty="0">
              <a:solidFill>
                <a:schemeClr val="bg2"/>
              </a:solidFill>
            </a:endParaRP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44" t="14889" r="41222" b="41062"/>
          <a:stretch/>
        </p:blipFill>
        <p:spPr bwMode="auto">
          <a:xfrm>
            <a:off x="533400" y="861024"/>
            <a:ext cx="6248400" cy="5278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2380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1815882"/>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endParaRPr lang="en-US" sz="2800" b="1" dirty="0" smtClean="0">
              <a:solidFill>
                <a:srgbClr val="7030A0"/>
              </a:solidFill>
            </a:endParaRPr>
          </a:p>
          <a:p>
            <a:pPr algn="ctr"/>
            <a:endParaRPr lang="en-US" sz="2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8" t="13505" r="46667" b="8668"/>
          <a:stretch/>
        </p:blipFill>
        <p:spPr bwMode="auto">
          <a:xfrm>
            <a:off x="1981200" y="1905000"/>
            <a:ext cx="5328357" cy="4447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38180567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7805"/>
            <a:ext cx="5418666" cy="523220"/>
          </a:xfrm>
          <a:prstGeom prst="rect">
            <a:avLst/>
          </a:prstGeom>
          <a:solidFill>
            <a:schemeClr val="tx1"/>
          </a:solidFill>
        </p:spPr>
        <p:txBody>
          <a:bodyPr wrap="square" rtlCol="0">
            <a:spAutoFit/>
          </a:bodyPr>
          <a:lstStyle/>
          <a:p>
            <a:r>
              <a:rPr lang="en-US" sz="2800" b="1" dirty="0" smtClean="0">
                <a:solidFill>
                  <a:srgbClr val="7030A0"/>
                </a:solidFill>
              </a:rPr>
              <a:t>Artifacts give hints to culture…</a:t>
            </a:r>
            <a:endParaRPr lang="en-US" sz="2800" dirty="0"/>
          </a:p>
        </p:txBody>
      </p:sp>
      <p:sp>
        <p:nvSpPr>
          <p:cNvPr id="5" name="TextBox 4"/>
          <p:cNvSpPr txBox="1"/>
          <p:nvPr/>
        </p:nvSpPr>
        <p:spPr>
          <a:xfrm>
            <a:off x="1143000" y="6305968"/>
            <a:ext cx="7998178" cy="338554"/>
          </a:xfrm>
          <a:prstGeom prst="rect">
            <a:avLst/>
          </a:prstGeom>
          <a:solidFill>
            <a:schemeClr val="accent2"/>
          </a:solidFill>
        </p:spPr>
        <p:txBody>
          <a:bodyPr wrap="square" rtlCol="0">
            <a:spAutoFit/>
          </a:bodyPr>
          <a:lstStyle/>
          <a:p>
            <a:r>
              <a:rPr lang="en-US" sz="1600" dirty="0" smtClean="0">
                <a:solidFill>
                  <a:schemeClr val="bg2"/>
                </a:solidFill>
              </a:rPr>
              <a:t>“Adena-Hopewell Artifacts.” Children of the Sun Native Culture.</a:t>
            </a:r>
            <a:endParaRPr lang="en-US" sz="1600" dirty="0">
              <a:solidFill>
                <a:schemeClr val="bg2"/>
              </a:solidFill>
            </a:endParaRP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44" t="14889" r="41222" b="41062"/>
          <a:stretch/>
        </p:blipFill>
        <p:spPr bwMode="auto">
          <a:xfrm>
            <a:off x="533400" y="861024"/>
            <a:ext cx="6248400" cy="5278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63670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221" r="72000" b="49387"/>
          <a:stretch/>
        </p:blipFill>
        <p:spPr bwMode="auto">
          <a:xfrm>
            <a:off x="502920" y="2401812"/>
            <a:ext cx="6160334" cy="4379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1815882"/>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p>
          <a:p>
            <a:pPr algn="ctr"/>
            <a:endParaRPr lang="en-US" sz="2800" dirty="0"/>
          </a:p>
        </p:txBody>
      </p:sp>
      <p:sp>
        <p:nvSpPr>
          <p:cNvPr id="6" name="TextBox 5"/>
          <p:cNvSpPr txBox="1"/>
          <p:nvPr/>
        </p:nvSpPr>
        <p:spPr>
          <a:xfrm>
            <a:off x="6245578" y="6305968"/>
            <a:ext cx="28956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“Effigy Mound builders.”</a:t>
            </a:r>
            <a:endParaRPr lang="en-US" sz="1600" dirty="0">
              <a:solidFill>
                <a:schemeClr val="bg2"/>
              </a:solidFill>
            </a:endParaRPr>
          </a:p>
        </p:txBody>
      </p:sp>
    </p:spTree>
    <p:extLst>
      <p:ext uri="{BB962C8B-B14F-4D97-AF65-F5344CB8AC3E}">
        <p14:creationId xmlns:p14="http://schemas.microsoft.com/office/powerpoint/2010/main" val="6196326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3600986"/>
          </a:xfrm>
          <a:prstGeom prst="rect">
            <a:avLst/>
          </a:prstGeom>
          <a:solidFill>
            <a:schemeClr val="tx1"/>
          </a:solidFill>
        </p:spPr>
        <p:txBody>
          <a:bodyPr wrap="square" rtlCol="0">
            <a:spAutoFit/>
          </a:bodyPr>
          <a:lstStyle/>
          <a:p>
            <a:r>
              <a:rPr lang="en-US" sz="4000" b="1" dirty="0" smtClean="0">
                <a:solidFill>
                  <a:srgbClr val="002060"/>
                </a:solidFill>
              </a:rPr>
              <a:t>Effigy Mounds were mounds built in the shapes of “birds, bear, deer, bison, lynx, turtle, panther, or water spirit” (nps.gov)</a:t>
            </a:r>
            <a:endParaRPr lang="en-US" sz="4000" b="1" dirty="0" smtClean="0">
              <a:solidFill>
                <a:srgbClr val="002060"/>
              </a:solidFill>
            </a:endParaRPr>
          </a:p>
          <a:p>
            <a:pPr algn="ctr"/>
            <a:endParaRPr lang="en-US" sz="2800" dirty="0"/>
          </a:p>
        </p:txBody>
      </p:sp>
      <p:sp>
        <p:nvSpPr>
          <p:cNvPr id="3" name="TextBox 2"/>
          <p:cNvSpPr txBox="1"/>
          <p:nvPr/>
        </p:nvSpPr>
        <p:spPr>
          <a:xfrm>
            <a:off x="6245578" y="6305968"/>
            <a:ext cx="28956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“Effigy Mound builders.”</a:t>
            </a:r>
            <a:endParaRPr lang="en-US" sz="1600" dirty="0">
              <a:solidFill>
                <a:schemeClr val="bg2"/>
              </a:solidFill>
            </a:endParaRPr>
          </a:p>
        </p:txBody>
      </p:sp>
      <p:pic>
        <p:nvPicPr>
          <p:cNvPr id="184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5284" r="71333" b="31975"/>
          <a:stretch/>
        </p:blipFill>
        <p:spPr bwMode="auto">
          <a:xfrm>
            <a:off x="2819400" y="2971800"/>
            <a:ext cx="3387047"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89103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1138773"/>
          </a:xfrm>
          <a:prstGeom prst="rect">
            <a:avLst/>
          </a:prstGeom>
          <a:solidFill>
            <a:schemeClr val="tx1"/>
          </a:solidFill>
        </p:spPr>
        <p:txBody>
          <a:bodyPr wrap="square" rtlCol="0">
            <a:spAutoFit/>
          </a:bodyPr>
          <a:lstStyle/>
          <a:p>
            <a:r>
              <a:rPr lang="en-US" sz="4000" b="1" dirty="0" smtClean="0">
                <a:solidFill>
                  <a:srgbClr val="002060"/>
                </a:solidFill>
              </a:rPr>
              <a:t>Serpent Mound</a:t>
            </a:r>
            <a:endParaRPr lang="en-US" sz="4000" b="1" dirty="0" smtClean="0">
              <a:solidFill>
                <a:srgbClr val="002060"/>
              </a:solidFill>
            </a:endParaRPr>
          </a:p>
          <a:p>
            <a:pPr algn="ctr"/>
            <a:endParaRPr lang="en-US" sz="2800" dirty="0"/>
          </a:p>
        </p:txBody>
      </p:sp>
      <p:sp>
        <p:nvSpPr>
          <p:cNvPr id="3" name="TextBox 2"/>
          <p:cNvSpPr txBox="1"/>
          <p:nvPr/>
        </p:nvSpPr>
        <p:spPr>
          <a:xfrm>
            <a:off x="6245578" y="6305968"/>
            <a:ext cx="2895600" cy="584775"/>
          </a:xfrm>
          <a:prstGeom prst="rect">
            <a:avLst/>
          </a:prstGeom>
          <a:solidFill>
            <a:schemeClr val="accent2"/>
          </a:solidFill>
        </p:spPr>
        <p:txBody>
          <a:bodyPr wrap="square" rtlCol="0">
            <a:spAutoFit/>
          </a:bodyPr>
          <a:lstStyle/>
          <a:p>
            <a:r>
              <a:rPr lang="en-US" sz="1600" u="sng" dirty="0" smtClean="0">
                <a:solidFill>
                  <a:schemeClr val="bg2"/>
                </a:solidFill>
              </a:rPr>
              <a:t>The Complete Idiot’s Guide to American History</a:t>
            </a:r>
            <a:r>
              <a:rPr lang="en-US" sz="1600" dirty="0" smtClean="0">
                <a:solidFill>
                  <a:schemeClr val="bg2"/>
                </a:solidFill>
              </a:rPr>
              <a:t>, p.5.</a:t>
            </a:r>
            <a:endParaRPr lang="en-US" sz="1600" dirty="0">
              <a:solidFill>
                <a:schemeClr val="bg2"/>
              </a:solidFill>
            </a:endParaRP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889" t="24568" r="4667" b="34741"/>
          <a:stretch/>
        </p:blipFill>
        <p:spPr bwMode="auto">
          <a:xfrm>
            <a:off x="685800" y="1295400"/>
            <a:ext cx="4876800" cy="4973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6305968"/>
            <a:ext cx="8912578" cy="584775"/>
          </a:xfrm>
          <a:prstGeom prst="rect">
            <a:avLst/>
          </a:prstGeom>
          <a:solidFill>
            <a:schemeClr val="accent2"/>
          </a:solidFill>
        </p:spPr>
        <p:txBody>
          <a:bodyPr wrap="square" rtlCol="0">
            <a:spAutoFit/>
          </a:bodyPr>
          <a:lstStyle/>
          <a:p>
            <a:r>
              <a:rPr lang="en-US" sz="1600" dirty="0">
                <a:solidFill>
                  <a:srgbClr val="002060"/>
                </a:solidFill>
              </a:rPr>
              <a:t>Wikipedia contributors. "Serpent Mound." </a:t>
            </a:r>
            <a:r>
              <a:rPr lang="en-US" sz="1600" i="1" dirty="0">
                <a:solidFill>
                  <a:srgbClr val="002060"/>
                </a:solidFill>
              </a:rPr>
              <a:t>Wikipedia, The Free Encyclopedia</a:t>
            </a:r>
            <a:r>
              <a:rPr lang="en-US" sz="1600" dirty="0">
                <a:solidFill>
                  <a:srgbClr val="002060"/>
                </a:solidFill>
              </a:rPr>
              <a:t>. Wikipedia, The Free Encyclopedia, 20 Oct. 2016. Web. 20 Oct. 2016.</a:t>
            </a:r>
            <a:endParaRPr lang="en-US" sz="1600" dirty="0">
              <a:solidFill>
                <a:srgbClr val="002060"/>
              </a:solidFill>
            </a:endParaRPr>
          </a:p>
        </p:txBody>
      </p:sp>
    </p:spTree>
    <p:extLst>
      <p:ext uri="{BB962C8B-B14F-4D97-AF65-F5344CB8AC3E}">
        <p14:creationId xmlns:p14="http://schemas.microsoft.com/office/powerpoint/2010/main" val="16369153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1138773"/>
          </a:xfrm>
          <a:prstGeom prst="rect">
            <a:avLst/>
          </a:prstGeom>
          <a:solidFill>
            <a:schemeClr val="tx1"/>
          </a:solidFill>
        </p:spPr>
        <p:txBody>
          <a:bodyPr wrap="square" rtlCol="0">
            <a:spAutoFit/>
          </a:bodyPr>
          <a:lstStyle/>
          <a:p>
            <a:r>
              <a:rPr lang="en-US" sz="4000" b="1" dirty="0" smtClean="0">
                <a:solidFill>
                  <a:srgbClr val="002060"/>
                </a:solidFill>
              </a:rPr>
              <a:t>Serpent Mound</a:t>
            </a:r>
            <a:endParaRPr lang="en-US" sz="4000" b="1" dirty="0" smtClean="0">
              <a:solidFill>
                <a:srgbClr val="002060"/>
              </a:solidFill>
            </a:endParaRPr>
          </a:p>
          <a:p>
            <a:pPr algn="ctr"/>
            <a:endParaRPr lang="en-US" sz="2800" dirty="0"/>
          </a:p>
        </p:txBody>
      </p:sp>
      <p:sp>
        <p:nvSpPr>
          <p:cNvPr id="3" name="TextBox 2"/>
          <p:cNvSpPr txBox="1"/>
          <p:nvPr/>
        </p:nvSpPr>
        <p:spPr>
          <a:xfrm>
            <a:off x="228600" y="6305968"/>
            <a:ext cx="8912578" cy="584775"/>
          </a:xfrm>
          <a:prstGeom prst="rect">
            <a:avLst/>
          </a:prstGeom>
          <a:solidFill>
            <a:schemeClr val="accent2"/>
          </a:solidFill>
        </p:spPr>
        <p:txBody>
          <a:bodyPr wrap="square" rtlCol="0">
            <a:spAutoFit/>
          </a:bodyPr>
          <a:lstStyle/>
          <a:p>
            <a:r>
              <a:rPr lang="en-US" sz="1600" dirty="0">
                <a:solidFill>
                  <a:srgbClr val="002060"/>
                </a:solidFill>
              </a:rPr>
              <a:t>Wikipedia contributors. "Serpent Mound." </a:t>
            </a:r>
            <a:r>
              <a:rPr lang="en-US" sz="1600" i="1" dirty="0">
                <a:solidFill>
                  <a:srgbClr val="002060"/>
                </a:solidFill>
              </a:rPr>
              <a:t>Wikipedia, The Free Encyclopedia</a:t>
            </a:r>
            <a:r>
              <a:rPr lang="en-US" sz="1600" dirty="0">
                <a:solidFill>
                  <a:srgbClr val="002060"/>
                </a:solidFill>
              </a:rPr>
              <a:t>. Wikipedia, The Free Encyclopedia, 20 Oct. 2016. Web. 20 Oct. 2016.</a:t>
            </a:r>
            <a:endParaRPr lang="en-US" sz="1600" dirty="0">
              <a:solidFill>
                <a:srgbClr val="002060"/>
              </a:solidFill>
            </a:endParaRP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0" t="14099" r="6111" b="11827"/>
          <a:stretch/>
        </p:blipFill>
        <p:spPr bwMode="auto">
          <a:xfrm>
            <a:off x="101601" y="1622838"/>
            <a:ext cx="8890000" cy="3987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12907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1138773"/>
          </a:xfrm>
          <a:prstGeom prst="rect">
            <a:avLst/>
          </a:prstGeom>
          <a:solidFill>
            <a:schemeClr val="tx1"/>
          </a:solidFill>
        </p:spPr>
        <p:txBody>
          <a:bodyPr wrap="square" rtlCol="0">
            <a:spAutoFit/>
          </a:bodyPr>
          <a:lstStyle/>
          <a:p>
            <a:r>
              <a:rPr lang="en-US" sz="4000" b="1" dirty="0" smtClean="0">
                <a:solidFill>
                  <a:srgbClr val="002060"/>
                </a:solidFill>
              </a:rPr>
              <a:t>Serpent Mound</a:t>
            </a:r>
            <a:endParaRPr lang="en-US" sz="4000" b="1" dirty="0" smtClean="0">
              <a:solidFill>
                <a:srgbClr val="002060"/>
              </a:solidFill>
            </a:endParaRPr>
          </a:p>
          <a:p>
            <a:pPr algn="ctr"/>
            <a:endParaRPr lang="en-US" sz="2800" dirty="0"/>
          </a:p>
        </p:txBody>
      </p:sp>
      <p:sp>
        <p:nvSpPr>
          <p:cNvPr id="3" name="TextBox 2"/>
          <p:cNvSpPr txBox="1"/>
          <p:nvPr/>
        </p:nvSpPr>
        <p:spPr>
          <a:xfrm>
            <a:off x="502920" y="6305968"/>
            <a:ext cx="8638258" cy="523220"/>
          </a:xfrm>
          <a:prstGeom prst="rect">
            <a:avLst/>
          </a:prstGeom>
          <a:solidFill>
            <a:schemeClr val="accent2"/>
          </a:solidFill>
        </p:spPr>
        <p:txBody>
          <a:bodyPr wrap="square" rtlCol="0">
            <a:spAutoFit/>
          </a:bodyPr>
          <a:lstStyle/>
          <a:p>
            <a:pPr lvl="1"/>
            <a:r>
              <a:rPr lang="en-US" sz="1400" dirty="0" smtClean="0">
                <a:solidFill>
                  <a:schemeClr val="bg2"/>
                </a:solidFill>
              </a:rPr>
              <a:t>Indian Country Today Media Network. “History Got it Wrong: Scientists Now Say Serpent Mound as Old as Aristotle: by Geoffrey Sea. 8/17/14.</a:t>
            </a:r>
            <a:endParaRPr lang="en-US" sz="1400" dirty="0">
              <a:solidFill>
                <a:schemeClr val="bg2"/>
              </a:solidFill>
            </a:endParaRPr>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45" t="11604" r="38305" b="23210"/>
          <a:stretch/>
        </p:blipFill>
        <p:spPr bwMode="auto">
          <a:xfrm>
            <a:off x="502919" y="1196620"/>
            <a:ext cx="7498081" cy="4976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315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4000500" cy="954107"/>
          </a:xfrm>
          <a:prstGeom prst="rect">
            <a:avLst/>
          </a:prstGeom>
          <a:solidFill>
            <a:schemeClr val="tx1"/>
          </a:solidFill>
        </p:spPr>
        <p:txBody>
          <a:bodyPr wrap="square" rtlCol="0">
            <a:spAutoFit/>
          </a:bodyPr>
          <a:lstStyle/>
          <a:p>
            <a:pPr algn="ctr"/>
            <a:r>
              <a:rPr lang="en-US" sz="2800" b="1" dirty="0" smtClean="0">
                <a:solidFill>
                  <a:srgbClr val="7030A0"/>
                </a:solidFill>
              </a:rPr>
              <a:t>Another view…</a:t>
            </a:r>
          </a:p>
          <a:p>
            <a:pPr algn="ctr"/>
            <a:endParaRPr lang="en-US" sz="2800" dirty="0"/>
          </a:p>
        </p:txBody>
      </p:sp>
      <p:sp>
        <p:nvSpPr>
          <p:cNvPr id="5" name="TextBox 4"/>
          <p:cNvSpPr txBox="1"/>
          <p:nvPr/>
        </p:nvSpPr>
        <p:spPr>
          <a:xfrm>
            <a:off x="1143000" y="6305968"/>
            <a:ext cx="7998178" cy="338554"/>
          </a:xfrm>
          <a:prstGeom prst="rect">
            <a:avLst/>
          </a:prstGeom>
          <a:solidFill>
            <a:schemeClr val="accent2"/>
          </a:solidFill>
        </p:spPr>
        <p:txBody>
          <a:bodyPr wrap="square" rtlCol="0">
            <a:spAutoFit/>
          </a:bodyPr>
          <a:lstStyle/>
          <a:p>
            <a:r>
              <a:rPr lang="en-US" sz="1600" dirty="0" smtClean="0">
                <a:solidFill>
                  <a:schemeClr val="bg2"/>
                </a:solidFill>
              </a:rPr>
              <a:t>“Adena-Hopewell Artifacts.” Children of the Sun Native Culture.</a:t>
            </a:r>
            <a:endParaRPr lang="en-US" sz="1600" dirty="0">
              <a:solidFill>
                <a:schemeClr val="bg2"/>
              </a:solidFill>
            </a:endParaRPr>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778" t="13506" r="15777" b="18741"/>
          <a:stretch/>
        </p:blipFill>
        <p:spPr bwMode="auto">
          <a:xfrm>
            <a:off x="381000" y="1143000"/>
            <a:ext cx="6705600" cy="5168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43286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1569660"/>
          </a:xfrm>
          <a:prstGeom prst="rect">
            <a:avLst/>
          </a:prstGeom>
          <a:solidFill>
            <a:schemeClr val="tx1"/>
          </a:solidFill>
        </p:spPr>
        <p:txBody>
          <a:bodyPr wrap="square" rtlCol="0">
            <a:spAutoFit/>
          </a:bodyPr>
          <a:lstStyle/>
          <a:p>
            <a:pPr algn="ctr"/>
            <a:r>
              <a:rPr lang="en-US" sz="3200" b="1" dirty="0">
                <a:solidFill>
                  <a:srgbClr val="7030A0"/>
                </a:solidFill>
              </a:rPr>
              <a:t>Artifacts:</a:t>
            </a:r>
          </a:p>
          <a:p>
            <a:pPr algn="ctr"/>
            <a:r>
              <a:rPr lang="en-US" sz="3200" b="1" dirty="0">
                <a:solidFill>
                  <a:srgbClr val="7030A0"/>
                </a:solidFill>
              </a:rPr>
              <a:t>What? How? Why? </a:t>
            </a:r>
          </a:p>
          <a:p>
            <a:pPr algn="ctr"/>
            <a:r>
              <a:rPr lang="en-US" sz="3200" b="1" dirty="0">
                <a:solidFill>
                  <a:srgbClr val="7030A0"/>
                </a:solidFill>
              </a:rPr>
              <a:t>Who? When? Where</a:t>
            </a:r>
            <a:r>
              <a:rPr lang="en-US" sz="3200" b="1" dirty="0" smtClean="0">
                <a:solidFill>
                  <a:srgbClr val="7030A0"/>
                </a:solidFill>
              </a:rPr>
              <a:t>?</a:t>
            </a:r>
          </a:p>
        </p:txBody>
      </p:sp>
      <p:sp>
        <p:nvSpPr>
          <p:cNvPr id="6" name="TextBox 5"/>
          <p:cNvSpPr txBox="1"/>
          <p:nvPr/>
        </p:nvSpPr>
        <p:spPr>
          <a:xfrm>
            <a:off x="2743200" y="6305968"/>
            <a:ext cx="6397978" cy="584775"/>
          </a:xfrm>
          <a:prstGeom prst="rect">
            <a:avLst/>
          </a:prstGeom>
          <a:solidFill>
            <a:schemeClr val="accent2"/>
          </a:solidFill>
        </p:spPr>
        <p:txBody>
          <a:bodyPr wrap="square" rtlCol="0">
            <a:spAutoFit/>
          </a:bodyPr>
          <a:lstStyle/>
          <a:p>
            <a:r>
              <a:rPr lang="en-US" sz="1600" dirty="0" smtClean="0">
                <a:solidFill>
                  <a:schemeClr val="bg2"/>
                </a:solidFill>
              </a:rPr>
              <a:t>“Monumental American Indian Architecture.” Nile of the New World. National Park Service.</a:t>
            </a:r>
            <a:endParaRPr lang="en-US" sz="1600" dirty="0">
              <a:solidFill>
                <a:schemeClr val="bg2"/>
              </a:solidFill>
            </a:endParaRPr>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715" t="29205" r="24278" b="50001"/>
          <a:stretch/>
        </p:blipFill>
        <p:spPr bwMode="auto">
          <a:xfrm>
            <a:off x="891822" y="2103059"/>
            <a:ext cx="7209566" cy="3372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44082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2062103"/>
          </a:xfrm>
          <a:prstGeom prst="rect">
            <a:avLst/>
          </a:prstGeom>
          <a:solidFill>
            <a:schemeClr val="tx1"/>
          </a:solidFill>
        </p:spPr>
        <p:txBody>
          <a:bodyPr wrap="square" rtlCol="0">
            <a:spAutoFit/>
          </a:bodyPr>
          <a:lstStyle/>
          <a:p>
            <a:pPr algn="ctr"/>
            <a:r>
              <a:rPr lang="en-US" sz="3200" b="1" dirty="0">
                <a:solidFill>
                  <a:srgbClr val="7030A0"/>
                </a:solidFill>
              </a:rPr>
              <a:t>Artifacts:</a:t>
            </a:r>
          </a:p>
          <a:p>
            <a:pPr algn="ctr"/>
            <a:r>
              <a:rPr lang="en-US" sz="3200" b="1" dirty="0">
                <a:solidFill>
                  <a:srgbClr val="7030A0"/>
                </a:solidFill>
              </a:rPr>
              <a:t>What? How? Why? </a:t>
            </a:r>
          </a:p>
          <a:p>
            <a:pPr algn="ctr"/>
            <a:r>
              <a:rPr lang="en-US" sz="3200" b="1" dirty="0">
                <a:solidFill>
                  <a:srgbClr val="7030A0"/>
                </a:solidFill>
              </a:rPr>
              <a:t>Who? When? Where</a:t>
            </a:r>
            <a:r>
              <a:rPr lang="en-US" sz="3200" b="1" dirty="0" smtClean="0">
                <a:solidFill>
                  <a:srgbClr val="7030A0"/>
                </a:solidFill>
              </a:rPr>
              <a:t>?</a:t>
            </a:r>
          </a:p>
          <a:p>
            <a:pPr algn="ctr"/>
            <a:endParaRPr lang="en-US" sz="3200" b="1" dirty="0" smtClean="0">
              <a:solidFill>
                <a:srgbClr val="7030A0"/>
              </a:solidFill>
            </a:endParaRPr>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445" t="17374" r="28111" b="17160"/>
          <a:stretch/>
        </p:blipFill>
        <p:spPr bwMode="auto">
          <a:xfrm>
            <a:off x="152400" y="1996494"/>
            <a:ext cx="6084710" cy="493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629400" y="5181601"/>
            <a:ext cx="2362200" cy="830997"/>
          </a:xfrm>
          <a:prstGeom prst="rect">
            <a:avLst/>
          </a:prstGeom>
          <a:solidFill>
            <a:schemeClr val="accent2"/>
          </a:solidFill>
        </p:spPr>
        <p:txBody>
          <a:bodyPr wrap="square" rtlCol="0">
            <a:spAutoFit/>
          </a:bodyPr>
          <a:lstStyle/>
          <a:p>
            <a:r>
              <a:rPr lang="en-US" sz="1200" dirty="0" smtClean="0">
                <a:solidFill>
                  <a:srgbClr val="002060"/>
                </a:solidFill>
              </a:rPr>
              <a:t>“Cahokia: North American </a:t>
            </a:r>
            <a:r>
              <a:rPr lang="en-US" sz="1200" dirty="0">
                <a:solidFill>
                  <a:srgbClr val="002060"/>
                </a:solidFill>
              </a:rPr>
              <a:t>Mounds.” http://www.crystalinks.com/NorthAmericanMounds.html</a:t>
            </a:r>
          </a:p>
        </p:txBody>
      </p:sp>
    </p:spTree>
    <p:extLst>
      <p:ext uri="{BB962C8B-B14F-4D97-AF65-F5344CB8AC3E}">
        <p14:creationId xmlns:p14="http://schemas.microsoft.com/office/powerpoint/2010/main" val="34464642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2062103"/>
          </a:xfrm>
          <a:prstGeom prst="rect">
            <a:avLst/>
          </a:prstGeom>
          <a:solidFill>
            <a:schemeClr val="tx1"/>
          </a:solidFill>
        </p:spPr>
        <p:txBody>
          <a:bodyPr wrap="square" rtlCol="0">
            <a:spAutoFit/>
          </a:bodyPr>
          <a:lstStyle/>
          <a:p>
            <a:pPr algn="ctr"/>
            <a:r>
              <a:rPr lang="en-US" sz="3200" b="1" dirty="0">
                <a:solidFill>
                  <a:srgbClr val="7030A0"/>
                </a:solidFill>
              </a:rPr>
              <a:t>Artifacts:</a:t>
            </a:r>
          </a:p>
          <a:p>
            <a:pPr algn="ctr"/>
            <a:r>
              <a:rPr lang="en-US" sz="3200" b="1" dirty="0">
                <a:solidFill>
                  <a:srgbClr val="7030A0"/>
                </a:solidFill>
              </a:rPr>
              <a:t>What? How? Why? </a:t>
            </a:r>
          </a:p>
          <a:p>
            <a:pPr algn="ctr"/>
            <a:r>
              <a:rPr lang="en-US" sz="3200" b="1" dirty="0">
                <a:solidFill>
                  <a:srgbClr val="7030A0"/>
                </a:solidFill>
              </a:rPr>
              <a:t>Who? When? Where</a:t>
            </a:r>
            <a:r>
              <a:rPr lang="en-US" sz="3200" b="1" dirty="0" smtClean="0">
                <a:solidFill>
                  <a:srgbClr val="7030A0"/>
                </a:solidFill>
              </a:rPr>
              <a:t>?</a:t>
            </a:r>
          </a:p>
          <a:p>
            <a:pPr algn="ctr"/>
            <a:endParaRPr lang="en-US" sz="3200" b="1" dirty="0" smtClean="0">
              <a:solidFill>
                <a:srgbClr val="7030A0"/>
              </a:solidFill>
            </a:endParaRPr>
          </a:p>
        </p:txBody>
      </p:sp>
      <p:sp>
        <p:nvSpPr>
          <p:cNvPr id="5" name="TextBox 4"/>
          <p:cNvSpPr txBox="1"/>
          <p:nvPr/>
        </p:nvSpPr>
        <p:spPr>
          <a:xfrm>
            <a:off x="6629400" y="5181601"/>
            <a:ext cx="2362200" cy="646331"/>
          </a:xfrm>
          <a:prstGeom prst="rect">
            <a:avLst/>
          </a:prstGeom>
          <a:solidFill>
            <a:schemeClr val="accent2"/>
          </a:solidFill>
        </p:spPr>
        <p:txBody>
          <a:bodyPr wrap="square" rtlCol="0">
            <a:spAutoFit/>
          </a:bodyPr>
          <a:lstStyle/>
          <a:p>
            <a:r>
              <a:rPr lang="en-US" sz="1200" dirty="0" smtClean="0">
                <a:solidFill>
                  <a:srgbClr val="002060"/>
                </a:solidFill>
              </a:rPr>
              <a:t>“Cahokia </a:t>
            </a:r>
            <a:r>
              <a:rPr lang="en-US" sz="1200" dirty="0">
                <a:solidFill>
                  <a:srgbClr val="002060"/>
                </a:solidFill>
              </a:rPr>
              <a:t>Mounds.” http://scienceviews.com/indian/cahokia.html</a:t>
            </a:r>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667" t="17374" r="17667" b="41313"/>
          <a:stretch/>
        </p:blipFill>
        <p:spPr bwMode="auto">
          <a:xfrm>
            <a:off x="381000" y="2286000"/>
            <a:ext cx="4989627"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7266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4093428"/>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p>
          <a:p>
            <a:endParaRPr lang="en-US" sz="2800" b="1" dirty="0">
              <a:solidFill>
                <a:srgbClr val="7030A0"/>
              </a:solidFill>
            </a:endParaRPr>
          </a:p>
          <a:p>
            <a:r>
              <a:rPr lang="en-US" sz="2400" b="1" dirty="0" smtClean="0">
                <a:solidFill>
                  <a:srgbClr val="7030A0"/>
                </a:solidFill>
              </a:rPr>
              <a:t>Ancient Puebloan People, a.k.a. the Basketmakers or the Anasazi</a:t>
            </a:r>
          </a:p>
          <a:p>
            <a:r>
              <a:rPr lang="en-US" sz="2400" b="1" dirty="0" smtClean="0">
                <a:solidFill>
                  <a:srgbClr val="7030A0"/>
                </a:solidFill>
              </a:rPr>
              <a:t>450-750 C.E.</a:t>
            </a:r>
          </a:p>
          <a:p>
            <a:r>
              <a:rPr lang="en-US" sz="2400" b="1" dirty="0" smtClean="0">
                <a:solidFill>
                  <a:srgbClr val="7030A0"/>
                </a:solidFill>
              </a:rPr>
              <a:t>Used to collect fruits, seeds, berries and to hold water. How? They used pitch to make baskets water tight.</a:t>
            </a:r>
            <a:endParaRPr lang="en-US" sz="2400" b="1" dirty="0" smtClean="0">
              <a:solidFill>
                <a:srgbClr val="7030A0"/>
              </a:solidFill>
            </a:endParaRPr>
          </a:p>
          <a:p>
            <a:pPr algn="ctr"/>
            <a:endParaRPr lang="en-US" sz="28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8" t="13505" r="46667" b="8668"/>
          <a:stretch/>
        </p:blipFill>
        <p:spPr bwMode="auto">
          <a:xfrm>
            <a:off x="502920" y="4380986"/>
            <a:ext cx="2362200" cy="1971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2275693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578" y="228600"/>
            <a:ext cx="8001000" cy="2739211"/>
          </a:xfrm>
          <a:prstGeom prst="rect">
            <a:avLst/>
          </a:prstGeom>
          <a:solidFill>
            <a:schemeClr val="tx1"/>
          </a:solidFill>
        </p:spPr>
        <p:txBody>
          <a:bodyPr wrap="square" rtlCol="0">
            <a:spAutoFit/>
          </a:bodyPr>
          <a:lstStyle/>
          <a:p>
            <a:pPr algn="ctr"/>
            <a:r>
              <a:rPr lang="en-US" sz="3200" b="1" dirty="0">
                <a:solidFill>
                  <a:srgbClr val="7030A0"/>
                </a:solidFill>
              </a:rPr>
              <a:t>Artifacts:</a:t>
            </a:r>
          </a:p>
          <a:p>
            <a:r>
              <a:rPr lang="en-US" sz="2800" b="1" dirty="0" smtClean="0">
                <a:solidFill>
                  <a:srgbClr val="7030A0"/>
                </a:solidFill>
              </a:rPr>
              <a:t>Birdman Tablet shows a man with the wings of a bird and diagonal lines which may signify a snake. The bird represents heaven, man represents the earthly realm, and the snake represents the underworld, perhaps.</a:t>
            </a:r>
          </a:p>
        </p:txBody>
      </p:sp>
      <p:sp>
        <p:nvSpPr>
          <p:cNvPr id="5" name="TextBox 4"/>
          <p:cNvSpPr txBox="1"/>
          <p:nvPr/>
        </p:nvSpPr>
        <p:spPr>
          <a:xfrm>
            <a:off x="6629400" y="5181601"/>
            <a:ext cx="2362200" cy="646331"/>
          </a:xfrm>
          <a:prstGeom prst="rect">
            <a:avLst/>
          </a:prstGeom>
          <a:solidFill>
            <a:schemeClr val="accent2"/>
          </a:solidFill>
        </p:spPr>
        <p:txBody>
          <a:bodyPr wrap="square" rtlCol="0">
            <a:spAutoFit/>
          </a:bodyPr>
          <a:lstStyle/>
          <a:p>
            <a:r>
              <a:rPr lang="en-US" sz="1200" dirty="0" smtClean="0">
                <a:solidFill>
                  <a:srgbClr val="002060"/>
                </a:solidFill>
              </a:rPr>
              <a:t>“Cahokia </a:t>
            </a:r>
            <a:r>
              <a:rPr lang="en-US" sz="1200" dirty="0">
                <a:solidFill>
                  <a:srgbClr val="002060"/>
                </a:solidFill>
              </a:rPr>
              <a:t>Mounds.” http://scienceviews.com/indian/cahokia.html</a:t>
            </a:r>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667" t="17374" r="17667" b="41313"/>
          <a:stretch/>
        </p:blipFill>
        <p:spPr bwMode="auto">
          <a:xfrm>
            <a:off x="1295400" y="3054043"/>
            <a:ext cx="4075227" cy="3422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71308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578" y="228600"/>
            <a:ext cx="8001000" cy="1077218"/>
          </a:xfrm>
          <a:prstGeom prst="rect">
            <a:avLst/>
          </a:prstGeom>
          <a:solidFill>
            <a:schemeClr val="tx1"/>
          </a:solidFill>
        </p:spPr>
        <p:txBody>
          <a:bodyPr wrap="square" rtlCol="0">
            <a:spAutoFit/>
          </a:bodyPr>
          <a:lstStyle/>
          <a:p>
            <a:pPr algn="ctr"/>
            <a:r>
              <a:rPr lang="en-US" sz="3200" b="1" dirty="0">
                <a:solidFill>
                  <a:srgbClr val="7030A0"/>
                </a:solidFill>
              </a:rPr>
              <a:t>Artifacts</a:t>
            </a:r>
            <a:r>
              <a:rPr lang="en-US" sz="3200" b="1" dirty="0" smtClean="0">
                <a:solidFill>
                  <a:srgbClr val="7030A0"/>
                </a:solidFill>
              </a:rPr>
              <a:t>: </a:t>
            </a:r>
            <a:br>
              <a:rPr lang="en-US" sz="3200" b="1" dirty="0" smtClean="0">
                <a:solidFill>
                  <a:srgbClr val="7030A0"/>
                </a:solidFill>
              </a:rPr>
            </a:br>
            <a:r>
              <a:rPr lang="en-US" sz="3200" b="1" dirty="0" smtClean="0">
                <a:solidFill>
                  <a:srgbClr val="7030A0"/>
                </a:solidFill>
              </a:rPr>
              <a:t>Birdman Tablet</a:t>
            </a:r>
            <a:endParaRPr lang="en-US" sz="3200" b="1" dirty="0">
              <a:solidFill>
                <a:srgbClr val="7030A0"/>
              </a:solidFill>
            </a:endParaRPr>
          </a:p>
        </p:txBody>
      </p:sp>
      <p:sp>
        <p:nvSpPr>
          <p:cNvPr id="5" name="TextBox 4"/>
          <p:cNvSpPr txBox="1"/>
          <p:nvPr/>
        </p:nvSpPr>
        <p:spPr>
          <a:xfrm>
            <a:off x="6629400" y="5181601"/>
            <a:ext cx="2362200" cy="461665"/>
          </a:xfrm>
          <a:prstGeom prst="rect">
            <a:avLst/>
          </a:prstGeom>
          <a:solidFill>
            <a:schemeClr val="accent2"/>
          </a:solidFill>
        </p:spPr>
        <p:txBody>
          <a:bodyPr wrap="square" rtlCol="0">
            <a:spAutoFit/>
          </a:bodyPr>
          <a:lstStyle/>
          <a:p>
            <a:r>
              <a:rPr lang="en-US" sz="1200" dirty="0" smtClean="0">
                <a:solidFill>
                  <a:srgbClr val="002060"/>
                </a:solidFill>
              </a:rPr>
              <a:t>“Cahokia: America’s Forgotten City” National Geographic</a:t>
            </a:r>
            <a:endParaRPr lang="en-US" sz="1200" dirty="0">
              <a:solidFill>
                <a:srgbClr val="002060"/>
              </a:solidFill>
            </a:endParaRPr>
          </a:p>
        </p:txBody>
      </p:sp>
      <p:pic>
        <p:nvPicPr>
          <p:cNvPr id="389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33" t="27135" r="45889" b="10248"/>
          <a:stretch/>
        </p:blipFill>
        <p:spPr bwMode="auto">
          <a:xfrm>
            <a:off x="745067" y="1447800"/>
            <a:ext cx="4086435"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53595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578" y="228600"/>
            <a:ext cx="8001000" cy="1077218"/>
          </a:xfrm>
          <a:prstGeom prst="rect">
            <a:avLst/>
          </a:prstGeom>
          <a:solidFill>
            <a:schemeClr val="tx1"/>
          </a:solidFill>
        </p:spPr>
        <p:txBody>
          <a:bodyPr wrap="square" rtlCol="0">
            <a:spAutoFit/>
          </a:bodyPr>
          <a:lstStyle/>
          <a:p>
            <a:pPr algn="ctr"/>
            <a:r>
              <a:rPr lang="en-US" sz="3200" b="1" dirty="0">
                <a:solidFill>
                  <a:srgbClr val="7030A0"/>
                </a:solidFill>
              </a:rPr>
              <a:t>Artifacts</a:t>
            </a:r>
            <a:r>
              <a:rPr lang="en-US" sz="3200" b="1" dirty="0" smtClean="0">
                <a:solidFill>
                  <a:srgbClr val="7030A0"/>
                </a:solidFill>
              </a:rPr>
              <a:t>: </a:t>
            </a:r>
            <a:br>
              <a:rPr lang="en-US" sz="3200" b="1" dirty="0" smtClean="0">
                <a:solidFill>
                  <a:srgbClr val="7030A0"/>
                </a:solidFill>
              </a:rPr>
            </a:br>
            <a:r>
              <a:rPr lang="en-US" sz="3200" b="1" dirty="0" smtClean="0">
                <a:solidFill>
                  <a:srgbClr val="7030A0"/>
                </a:solidFill>
              </a:rPr>
              <a:t>Cedar Mask for a shaman, 1400 C.E.</a:t>
            </a:r>
            <a:endParaRPr lang="en-US" sz="3200" b="1" dirty="0">
              <a:solidFill>
                <a:srgbClr val="7030A0"/>
              </a:solidFill>
            </a:endParaRPr>
          </a:p>
        </p:txBody>
      </p:sp>
      <p:sp>
        <p:nvSpPr>
          <p:cNvPr id="5" name="TextBox 4"/>
          <p:cNvSpPr txBox="1"/>
          <p:nvPr/>
        </p:nvSpPr>
        <p:spPr>
          <a:xfrm>
            <a:off x="6629400" y="5181601"/>
            <a:ext cx="2362200" cy="461665"/>
          </a:xfrm>
          <a:prstGeom prst="rect">
            <a:avLst/>
          </a:prstGeom>
          <a:solidFill>
            <a:schemeClr val="accent2"/>
          </a:solidFill>
        </p:spPr>
        <p:txBody>
          <a:bodyPr wrap="square" rtlCol="0">
            <a:spAutoFit/>
          </a:bodyPr>
          <a:lstStyle/>
          <a:p>
            <a:r>
              <a:rPr lang="en-US" sz="1200" dirty="0" smtClean="0">
                <a:solidFill>
                  <a:srgbClr val="002060"/>
                </a:solidFill>
              </a:rPr>
              <a:t>“Cahokia: America’s Forgotten City” National Geographic</a:t>
            </a:r>
            <a:endParaRPr lang="en-US" sz="1200" dirty="0">
              <a:solidFill>
                <a:srgbClr val="002060"/>
              </a:solidFill>
            </a:endParaRPr>
          </a:p>
        </p:txBody>
      </p:sp>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222" t="12849" r="45111" b="20913"/>
          <a:stretch/>
        </p:blipFill>
        <p:spPr bwMode="auto">
          <a:xfrm>
            <a:off x="533400" y="1305818"/>
            <a:ext cx="4569872" cy="5552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517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2062103"/>
          </a:xfrm>
          <a:prstGeom prst="rect">
            <a:avLst/>
          </a:prstGeom>
          <a:solidFill>
            <a:schemeClr val="tx1"/>
          </a:solidFill>
        </p:spPr>
        <p:txBody>
          <a:bodyPr wrap="square" rtlCol="0">
            <a:spAutoFit/>
          </a:bodyPr>
          <a:lstStyle/>
          <a:p>
            <a:pPr algn="ctr"/>
            <a:r>
              <a:rPr lang="en-US" sz="3200" b="1" dirty="0">
                <a:solidFill>
                  <a:srgbClr val="7030A0"/>
                </a:solidFill>
              </a:rPr>
              <a:t>Artifacts:</a:t>
            </a:r>
          </a:p>
          <a:p>
            <a:pPr algn="ctr"/>
            <a:r>
              <a:rPr lang="en-US" sz="3200" b="1" dirty="0">
                <a:solidFill>
                  <a:srgbClr val="7030A0"/>
                </a:solidFill>
              </a:rPr>
              <a:t>What? How? Why? </a:t>
            </a:r>
          </a:p>
          <a:p>
            <a:pPr algn="ctr"/>
            <a:r>
              <a:rPr lang="en-US" sz="3200" b="1" dirty="0">
                <a:solidFill>
                  <a:srgbClr val="7030A0"/>
                </a:solidFill>
              </a:rPr>
              <a:t>Who? When? Where</a:t>
            </a:r>
            <a:r>
              <a:rPr lang="en-US" sz="3200" b="1" dirty="0" smtClean="0">
                <a:solidFill>
                  <a:srgbClr val="7030A0"/>
                </a:solidFill>
              </a:rPr>
              <a:t>?</a:t>
            </a:r>
          </a:p>
          <a:p>
            <a:pPr algn="ctr"/>
            <a:endParaRPr lang="en-US" sz="3200" b="1" dirty="0" smtClean="0">
              <a:solidFill>
                <a:srgbClr val="7030A0"/>
              </a:solidFill>
            </a:endParaRPr>
          </a:p>
        </p:txBody>
      </p:sp>
      <p:sp>
        <p:nvSpPr>
          <p:cNvPr id="5" name="TextBox 4"/>
          <p:cNvSpPr txBox="1"/>
          <p:nvPr/>
        </p:nvSpPr>
        <p:spPr>
          <a:xfrm>
            <a:off x="6629400" y="5181601"/>
            <a:ext cx="2362200" cy="646331"/>
          </a:xfrm>
          <a:prstGeom prst="rect">
            <a:avLst/>
          </a:prstGeom>
          <a:solidFill>
            <a:schemeClr val="accent2"/>
          </a:solidFill>
        </p:spPr>
        <p:txBody>
          <a:bodyPr wrap="square" rtlCol="0">
            <a:spAutoFit/>
          </a:bodyPr>
          <a:lstStyle/>
          <a:p>
            <a:r>
              <a:rPr lang="en-US" sz="1200" dirty="0" smtClean="0">
                <a:solidFill>
                  <a:srgbClr val="002060"/>
                </a:solidFill>
              </a:rPr>
              <a:t>“Cahokia </a:t>
            </a:r>
            <a:r>
              <a:rPr lang="en-US" sz="1200" dirty="0">
                <a:solidFill>
                  <a:srgbClr val="002060"/>
                </a:solidFill>
              </a:rPr>
              <a:t>Mounds.” http://scienceviews.com/indian/cahokia.html</a:t>
            </a:r>
          </a:p>
        </p:txBody>
      </p:sp>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4111" t="29506" r="17222" b="38889"/>
          <a:stretch/>
        </p:blipFill>
        <p:spPr bwMode="auto">
          <a:xfrm>
            <a:off x="762000" y="2133600"/>
            <a:ext cx="577501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38965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2062103"/>
          </a:xfrm>
          <a:prstGeom prst="rect">
            <a:avLst/>
          </a:prstGeom>
          <a:solidFill>
            <a:schemeClr val="tx1"/>
          </a:solidFill>
        </p:spPr>
        <p:txBody>
          <a:bodyPr wrap="square" rtlCol="0">
            <a:spAutoFit/>
          </a:bodyPr>
          <a:lstStyle/>
          <a:p>
            <a:pPr algn="ctr"/>
            <a:r>
              <a:rPr lang="en-US" sz="3200" b="1" dirty="0">
                <a:solidFill>
                  <a:srgbClr val="7030A0"/>
                </a:solidFill>
              </a:rPr>
              <a:t>Artifacts:</a:t>
            </a:r>
          </a:p>
          <a:p>
            <a:pPr algn="ctr"/>
            <a:r>
              <a:rPr lang="en-US" sz="3200" b="1" dirty="0">
                <a:solidFill>
                  <a:srgbClr val="7030A0"/>
                </a:solidFill>
              </a:rPr>
              <a:t>What? How? Why? </a:t>
            </a:r>
          </a:p>
          <a:p>
            <a:pPr algn="ctr"/>
            <a:r>
              <a:rPr lang="en-US" sz="3200" b="1" dirty="0">
                <a:solidFill>
                  <a:srgbClr val="7030A0"/>
                </a:solidFill>
              </a:rPr>
              <a:t>Who? When? Where</a:t>
            </a:r>
            <a:r>
              <a:rPr lang="en-US" sz="3200" b="1" dirty="0" smtClean="0">
                <a:solidFill>
                  <a:srgbClr val="7030A0"/>
                </a:solidFill>
              </a:rPr>
              <a:t>?</a:t>
            </a:r>
          </a:p>
          <a:p>
            <a:pPr algn="ctr"/>
            <a:endParaRPr lang="en-US" sz="3200" b="1" dirty="0" smtClean="0">
              <a:solidFill>
                <a:srgbClr val="7030A0"/>
              </a:solidFill>
            </a:endParaRPr>
          </a:p>
        </p:txBody>
      </p:sp>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222" t="11926" r="45222" b="27037"/>
          <a:stretch/>
        </p:blipFill>
        <p:spPr bwMode="auto">
          <a:xfrm>
            <a:off x="508563" y="2286000"/>
            <a:ext cx="3802601"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629400" y="5181601"/>
            <a:ext cx="2362200" cy="1569660"/>
          </a:xfrm>
          <a:prstGeom prst="rect">
            <a:avLst/>
          </a:prstGeom>
          <a:solidFill>
            <a:schemeClr val="accent2"/>
          </a:solidFill>
        </p:spPr>
        <p:txBody>
          <a:bodyPr wrap="square" rtlCol="0">
            <a:spAutoFit/>
          </a:bodyPr>
          <a:lstStyle/>
          <a:p>
            <a:r>
              <a:rPr lang="en-US" sz="1200" dirty="0" smtClean="0">
                <a:solidFill>
                  <a:srgbClr val="002060"/>
                </a:solidFill>
              </a:rPr>
              <a:t>“Cahokia: America’s Forgotten City” National Geographic</a:t>
            </a:r>
          </a:p>
          <a:p>
            <a:endParaRPr lang="en-US" sz="1200" dirty="0">
              <a:solidFill>
                <a:srgbClr val="002060"/>
              </a:solidFill>
            </a:endParaRPr>
          </a:p>
          <a:p>
            <a:r>
              <a:rPr lang="en-US" sz="1200" dirty="0" smtClean="0">
                <a:solidFill>
                  <a:srgbClr val="002060"/>
                </a:solidFill>
              </a:rPr>
              <a:t>Game: Two teams. One team would roll stones on ground, and other team would throw spears to predict where the stones would stop.</a:t>
            </a:r>
            <a:endParaRPr lang="en-US" sz="1200" dirty="0">
              <a:solidFill>
                <a:srgbClr val="002060"/>
              </a:solidFill>
            </a:endParaRPr>
          </a:p>
        </p:txBody>
      </p:sp>
    </p:spTree>
    <p:extLst>
      <p:ext uri="{BB962C8B-B14F-4D97-AF65-F5344CB8AC3E}">
        <p14:creationId xmlns:p14="http://schemas.microsoft.com/office/powerpoint/2010/main" val="40871654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2062103"/>
          </a:xfrm>
          <a:prstGeom prst="rect">
            <a:avLst/>
          </a:prstGeom>
          <a:solidFill>
            <a:schemeClr val="tx1"/>
          </a:solidFill>
        </p:spPr>
        <p:txBody>
          <a:bodyPr wrap="square" rtlCol="0">
            <a:spAutoFit/>
          </a:bodyPr>
          <a:lstStyle/>
          <a:p>
            <a:pPr algn="ctr"/>
            <a:r>
              <a:rPr lang="en-US" sz="3200" b="1" dirty="0">
                <a:solidFill>
                  <a:srgbClr val="7030A0"/>
                </a:solidFill>
              </a:rPr>
              <a:t>Artifacts:</a:t>
            </a:r>
          </a:p>
          <a:p>
            <a:pPr algn="ctr"/>
            <a:r>
              <a:rPr lang="en-US" sz="3200" b="1" dirty="0">
                <a:solidFill>
                  <a:srgbClr val="7030A0"/>
                </a:solidFill>
              </a:rPr>
              <a:t>What? How? Why? </a:t>
            </a:r>
          </a:p>
          <a:p>
            <a:pPr algn="ctr"/>
            <a:r>
              <a:rPr lang="en-US" sz="3200" b="1" dirty="0">
                <a:solidFill>
                  <a:srgbClr val="7030A0"/>
                </a:solidFill>
              </a:rPr>
              <a:t>Who? When? Where</a:t>
            </a:r>
            <a:r>
              <a:rPr lang="en-US" sz="3200" b="1" dirty="0" smtClean="0">
                <a:solidFill>
                  <a:srgbClr val="7030A0"/>
                </a:solidFill>
              </a:rPr>
              <a:t>?</a:t>
            </a:r>
          </a:p>
          <a:p>
            <a:pPr algn="ctr"/>
            <a:endParaRPr lang="en-US" sz="3200" b="1" dirty="0" smtClean="0">
              <a:solidFill>
                <a:srgbClr val="7030A0"/>
              </a:solidFill>
            </a:endParaRPr>
          </a:p>
        </p:txBody>
      </p:sp>
      <p:sp>
        <p:nvSpPr>
          <p:cNvPr id="5" name="TextBox 4"/>
          <p:cNvSpPr txBox="1"/>
          <p:nvPr/>
        </p:nvSpPr>
        <p:spPr>
          <a:xfrm>
            <a:off x="6629400" y="5215469"/>
            <a:ext cx="2362200" cy="646331"/>
          </a:xfrm>
          <a:prstGeom prst="rect">
            <a:avLst/>
          </a:prstGeom>
          <a:solidFill>
            <a:schemeClr val="accent2"/>
          </a:solidFill>
        </p:spPr>
        <p:txBody>
          <a:bodyPr wrap="square" rtlCol="0">
            <a:spAutoFit/>
          </a:bodyPr>
          <a:lstStyle/>
          <a:p>
            <a:r>
              <a:rPr lang="en-US" sz="1200" dirty="0" smtClean="0">
                <a:solidFill>
                  <a:srgbClr val="002060"/>
                </a:solidFill>
              </a:rPr>
              <a:t>“Antler and Bone Artifacts: Cahokia Mounds State Historical Site.”</a:t>
            </a:r>
            <a:endParaRPr lang="en-US" sz="1200" dirty="0">
              <a:solidFill>
                <a:srgbClr val="002060"/>
              </a:solidFill>
            </a:endParaRPr>
          </a:p>
        </p:txBody>
      </p:sp>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666" t="21803" r="33667" b="34148"/>
          <a:stretch/>
        </p:blipFill>
        <p:spPr bwMode="auto">
          <a:xfrm>
            <a:off x="502920" y="2133600"/>
            <a:ext cx="5798032"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27985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1569660"/>
          </a:xfrm>
          <a:prstGeom prst="rect">
            <a:avLst/>
          </a:prstGeom>
          <a:solidFill>
            <a:schemeClr val="tx1"/>
          </a:solidFill>
        </p:spPr>
        <p:txBody>
          <a:bodyPr wrap="square" rtlCol="0">
            <a:spAutoFit/>
          </a:bodyPr>
          <a:lstStyle/>
          <a:p>
            <a:pPr algn="ctr"/>
            <a:r>
              <a:rPr lang="en-US" sz="3200" b="1" dirty="0">
                <a:solidFill>
                  <a:srgbClr val="7030A0"/>
                </a:solidFill>
              </a:rPr>
              <a:t>Artifacts:</a:t>
            </a:r>
          </a:p>
          <a:p>
            <a:pPr algn="ctr"/>
            <a:r>
              <a:rPr lang="en-US" sz="3200" b="1" dirty="0">
                <a:solidFill>
                  <a:srgbClr val="7030A0"/>
                </a:solidFill>
              </a:rPr>
              <a:t>What? How? Why? </a:t>
            </a:r>
          </a:p>
          <a:p>
            <a:pPr algn="ctr"/>
            <a:r>
              <a:rPr lang="en-US" sz="3200" b="1" dirty="0">
                <a:solidFill>
                  <a:srgbClr val="7030A0"/>
                </a:solidFill>
              </a:rPr>
              <a:t>Who? When? Where</a:t>
            </a:r>
            <a:r>
              <a:rPr lang="en-US" sz="3200" b="1" dirty="0" smtClean="0">
                <a:solidFill>
                  <a:srgbClr val="7030A0"/>
                </a:solidFill>
              </a:rPr>
              <a:t>?</a:t>
            </a:r>
          </a:p>
        </p:txBody>
      </p:sp>
      <p:sp>
        <p:nvSpPr>
          <p:cNvPr id="6" name="TextBox 5"/>
          <p:cNvSpPr txBox="1"/>
          <p:nvPr/>
        </p:nvSpPr>
        <p:spPr>
          <a:xfrm>
            <a:off x="6245578" y="6305968"/>
            <a:ext cx="2895600" cy="584775"/>
          </a:xfrm>
          <a:prstGeom prst="rect">
            <a:avLst/>
          </a:prstGeom>
          <a:solidFill>
            <a:schemeClr val="accent2"/>
          </a:solidFill>
        </p:spPr>
        <p:txBody>
          <a:bodyPr wrap="square" rtlCol="0">
            <a:spAutoFit/>
          </a:bodyPr>
          <a:lstStyle/>
          <a:p>
            <a:r>
              <a:rPr lang="en-US" sz="1600" u="sng" dirty="0" smtClean="0">
                <a:solidFill>
                  <a:schemeClr val="bg2"/>
                </a:solidFill>
              </a:rPr>
              <a:t>The Complete Idiot’s Guide to American History</a:t>
            </a:r>
            <a:r>
              <a:rPr lang="en-US" sz="1600" dirty="0" smtClean="0">
                <a:solidFill>
                  <a:schemeClr val="bg2"/>
                </a:solidFill>
              </a:rPr>
              <a:t>, p.5.</a:t>
            </a:r>
            <a:endParaRPr lang="en-US" sz="1600" dirty="0">
              <a:solidFill>
                <a:schemeClr val="bg2"/>
              </a:solidFill>
            </a:endParaRPr>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89" t="45901" r="59222" b="30988"/>
          <a:stretch/>
        </p:blipFill>
        <p:spPr bwMode="auto">
          <a:xfrm>
            <a:off x="685800" y="2103060"/>
            <a:ext cx="7477482" cy="4069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219200" y="6305968"/>
            <a:ext cx="7921978" cy="584775"/>
          </a:xfrm>
          <a:prstGeom prst="rect">
            <a:avLst/>
          </a:prstGeom>
          <a:solidFill>
            <a:schemeClr val="accent2"/>
          </a:solidFill>
        </p:spPr>
        <p:txBody>
          <a:bodyPr wrap="square" rtlCol="0">
            <a:spAutoFit/>
          </a:bodyPr>
          <a:lstStyle/>
          <a:p>
            <a:r>
              <a:rPr lang="en-US" sz="1600" dirty="0" smtClean="0">
                <a:solidFill>
                  <a:schemeClr val="bg2"/>
                </a:solidFill>
              </a:rPr>
              <a:t>Martin Pate painting of “Ancient Civilizations-Forgotten Cultures.” Website: “Building the Mounds.” Indian Mounds of Mississippi. National Park Service.</a:t>
            </a:r>
            <a:endParaRPr lang="en-US" sz="1600" dirty="0">
              <a:solidFill>
                <a:schemeClr val="bg2"/>
              </a:solidFill>
            </a:endParaRPr>
          </a:p>
        </p:txBody>
      </p:sp>
    </p:spTree>
    <p:extLst>
      <p:ext uri="{BB962C8B-B14F-4D97-AF65-F5344CB8AC3E}">
        <p14:creationId xmlns:p14="http://schemas.microsoft.com/office/powerpoint/2010/main" val="13601213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1569660"/>
          </a:xfrm>
          <a:prstGeom prst="rect">
            <a:avLst/>
          </a:prstGeom>
          <a:solidFill>
            <a:schemeClr val="tx1"/>
          </a:solidFill>
        </p:spPr>
        <p:txBody>
          <a:bodyPr wrap="square" rtlCol="0">
            <a:spAutoFit/>
          </a:bodyPr>
          <a:lstStyle/>
          <a:p>
            <a:pPr algn="ctr"/>
            <a:r>
              <a:rPr lang="en-US" sz="3200" b="1" dirty="0">
                <a:solidFill>
                  <a:srgbClr val="7030A0"/>
                </a:solidFill>
              </a:rPr>
              <a:t>Artifacts:</a:t>
            </a:r>
          </a:p>
          <a:p>
            <a:pPr algn="ctr"/>
            <a:r>
              <a:rPr lang="en-US" sz="3200" b="1" dirty="0">
                <a:solidFill>
                  <a:srgbClr val="7030A0"/>
                </a:solidFill>
              </a:rPr>
              <a:t>What? How? Why? </a:t>
            </a:r>
          </a:p>
          <a:p>
            <a:pPr algn="ctr"/>
            <a:r>
              <a:rPr lang="en-US" sz="3200" b="1" dirty="0">
                <a:solidFill>
                  <a:srgbClr val="7030A0"/>
                </a:solidFill>
              </a:rPr>
              <a:t>Who? When? Where</a:t>
            </a:r>
            <a:r>
              <a:rPr lang="en-US" sz="3200" b="1" dirty="0" smtClean="0">
                <a:solidFill>
                  <a:srgbClr val="7030A0"/>
                </a:solidFill>
              </a:rPr>
              <a:t>?</a:t>
            </a:r>
          </a:p>
        </p:txBody>
      </p:sp>
      <p:sp>
        <p:nvSpPr>
          <p:cNvPr id="7" name="TextBox 6"/>
          <p:cNvSpPr txBox="1"/>
          <p:nvPr/>
        </p:nvSpPr>
        <p:spPr>
          <a:xfrm>
            <a:off x="4876800" y="6305968"/>
            <a:ext cx="4264378" cy="584775"/>
          </a:xfrm>
          <a:prstGeom prst="rect">
            <a:avLst/>
          </a:prstGeom>
          <a:solidFill>
            <a:schemeClr val="accent2"/>
          </a:solidFill>
        </p:spPr>
        <p:txBody>
          <a:bodyPr wrap="square" rtlCol="0">
            <a:spAutoFit/>
          </a:bodyPr>
          <a:lstStyle/>
          <a:p>
            <a:r>
              <a:rPr lang="en-US" sz="1600" dirty="0" smtClean="0">
                <a:solidFill>
                  <a:schemeClr val="bg2"/>
                </a:solidFill>
              </a:rPr>
              <a:t>“Mound Builders of Mississippi.” Mississippi Legends. .</a:t>
            </a:r>
            <a:endParaRPr lang="en-US" sz="1600" dirty="0">
              <a:solidFill>
                <a:schemeClr val="bg2"/>
              </a:solidFill>
            </a:endParaRPr>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325" t="28518" r="31333" b="26247"/>
          <a:stretch/>
        </p:blipFill>
        <p:spPr bwMode="auto">
          <a:xfrm>
            <a:off x="685800" y="1981200"/>
            <a:ext cx="4191000" cy="4380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05986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5509200"/>
          </a:xfrm>
          <a:prstGeom prst="rect">
            <a:avLst/>
          </a:prstGeom>
          <a:solidFill>
            <a:schemeClr val="tx1"/>
          </a:solidFill>
        </p:spPr>
        <p:txBody>
          <a:bodyPr wrap="square" rtlCol="0">
            <a:spAutoFit/>
          </a:bodyPr>
          <a:lstStyle/>
          <a:p>
            <a:pPr algn="ctr"/>
            <a:r>
              <a:rPr lang="en-US" sz="3200" b="1" dirty="0">
                <a:solidFill>
                  <a:srgbClr val="7030A0"/>
                </a:solidFill>
              </a:rPr>
              <a:t>Artifacts:</a:t>
            </a:r>
          </a:p>
          <a:p>
            <a:pPr algn="ctr"/>
            <a:r>
              <a:rPr lang="en-US" sz="3200" b="1" dirty="0">
                <a:solidFill>
                  <a:srgbClr val="7030A0"/>
                </a:solidFill>
              </a:rPr>
              <a:t>What? How? Why? </a:t>
            </a:r>
          </a:p>
          <a:p>
            <a:pPr algn="ctr"/>
            <a:r>
              <a:rPr lang="en-US" sz="3200" b="1" dirty="0">
                <a:solidFill>
                  <a:srgbClr val="7030A0"/>
                </a:solidFill>
              </a:rPr>
              <a:t>Who? When? Where</a:t>
            </a:r>
            <a:r>
              <a:rPr lang="en-US" sz="3200" b="1" dirty="0" smtClean="0">
                <a:solidFill>
                  <a:srgbClr val="7030A0"/>
                </a:solidFill>
              </a:rPr>
              <a:t>?</a:t>
            </a:r>
          </a:p>
          <a:p>
            <a:pPr algn="ctr"/>
            <a:endParaRPr lang="en-US" sz="3200" b="1" dirty="0" smtClean="0">
              <a:solidFill>
                <a:srgbClr val="7030A0"/>
              </a:solidFill>
            </a:endParaRPr>
          </a:p>
          <a:p>
            <a:r>
              <a:rPr lang="en-US" sz="3200" b="1" dirty="0" smtClean="0">
                <a:solidFill>
                  <a:srgbClr val="7030A0"/>
                </a:solidFill>
              </a:rPr>
              <a:t>The Mississippian Mound Builders along the Mississippi River also existed from 1000 B.C.E. to 1500 C.E. </a:t>
            </a:r>
          </a:p>
          <a:p>
            <a:endParaRPr lang="en-US" sz="3200" b="1" dirty="0" smtClean="0">
              <a:solidFill>
                <a:srgbClr val="7030A0"/>
              </a:solidFill>
            </a:endParaRPr>
          </a:p>
          <a:p>
            <a:r>
              <a:rPr lang="en-US" sz="3200" b="1" dirty="0">
                <a:solidFill>
                  <a:srgbClr val="7030A0"/>
                </a:solidFill>
              </a:rPr>
              <a:t>L</a:t>
            </a:r>
            <a:r>
              <a:rPr lang="en-US" sz="3200" b="1" dirty="0" smtClean="0">
                <a:solidFill>
                  <a:srgbClr val="7030A0"/>
                </a:solidFill>
              </a:rPr>
              <a:t>ocation: from Appalachian Mountains to the eastern edge of the prairies and the Great Lakes to the </a:t>
            </a:r>
            <a:r>
              <a:rPr lang="en-US" sz="3200" b="1" dirty="0">
                <a:solidFill>
                  <a:srgbClr val="7030A0"/>
                </a:solidFill>
              </a:rPr>
              <a:t>G</a:t>
            </a:r>
            <a:r>
              <a:rPr lang="en-US" sz="3200" b="1" dirty="0" smtClean="0">
                <a:solidFill>
                  <a:srgbClr val="7030A0"/>
                </a:solidFill>
              </a:rPr>
              <a:t>ulf of Mexico….</a:t>
            </a:r>
            <a:endParaRPr lang="en-US" sz="3200" b="1" dirty="0">
              <a:solidFill>
                <a:srgbClr val="7030A0"/>
              </a:solidFill>
            </a:endParaRPr>
          </a:p>
        </p:txBody>
      </p:sp>
      <p:sp>
        <p:nvSpPr>
          <p:cNvPr id="6" name="TextBox 5"/>
          <p:cNvSpPr txBox="1"/>
          <p:nvPr/>
        </p:nvSpPr>
        <p:spPr>
          <a:xfrm>
            <a:off x="6245578" y="6305968"/>
            <a:ext cx="2895600" cy="584775"/>
          </a:xfrm>
          <a:prstGeom prst="rect">
            <a:avLst/>
          </a:prstGeom>
          <a:solidFill>
            <a:schemeClr val="accent2"/>
          </a:solidFill>
        </p:spPr>
        <p:txBody>
          <a:bodyPr wrap="square" rtlCol="0">
            <a:spAutoFit/>
          </a:bodyPr>
          <a:lstStyle/>
          <a:p>
            <a:r>
              <a:rPr lang="en-US" sz="1600" u="sng" dirty="0" smtClean="0">
                <a:solidFill>
                  <a:schemeClr val="bg2"/>
                </a:solidFill>
              </a:rPr>
              <a:t>The Complete Idiot’s Guide to American History</a:t>
            </a:r>
            <a:r>
              <a:rPr lang="en-US" sz="1600" dirty="0" smtClean="0">
                <a:solidFill>
                  <a:schemeClr val="bg2"/>
                </a:solidFill>
              </a:rPr>
              <a:t>, p.5.</a:t>
            </a:r>
            <a:endParaRPr lang="en-US" sz="1600" dirty="0">
              <a:solidFill>
                <a:schemeClr val="bg2"/>
              </a:solidFill>
            </a:endParaRPr>
          </a:p>
        </p:txBody>
      </p:sp>
    </p:spTree>
    <p:extLst>
      <p:ext uri="{BB962C8B-B14F-4D97-AF65-F5344CB8AC3E}">
        <p14:creationId xmlns:p14="http://schemas.microsoft.com/office/powerpoint/2010/main" val="39817468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584775"/>
          </a:xfrm>
          <a:prstGeom prst="rect">
            <a:avLst/>
          </a:prstGeom>
          <a:solidFill>
            <a:schemeClr val="tx1"/>
          </a:solidFill>
        </p:spPr>
        <p:txBody>
          <a:bodyPr wrap="square" rtlCol="0">
            <a:spAutoFit/>
          </a:bodyPr>
          <a:lstStyle/>
          <a:p>
            <a:pPr algn="ctr"/>
            <a:r>
              <a:rPr lang="en-US" sz="3200" b="1" dirty="0" smtClean="0">
                <a:solidFill>
                  <a:srgbClr val="7030A0"/>
                </a:solidFill>
              </a:rPr>
              <a:t>Who?</a:t>
            </a:r>
            <a:endParaRPr lang="en-US" sz="3200" b="1" dirty="0">
              <a:solidFill>
                <a:srgbClr val="7030A0"/>
              </a:solidFill>
            </a:endParaRPr>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45" t="12124" r="52333" b="6098"/>
          <a:stretch/>
        </p:blipFill>
        <p:spPr bwMode="auto">
          <a:xfrm>
            <a:off x="502920" y="990600"/>
            <a:ext cx="5341045" cy="5315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8600" y="6172200"/>
            <a:ext cx="8912578" cy="584775"/>
          </a:xfrm>
          <a:prstGeom prst="rect">
            <a:avLst/>
          </a:prstGeom>
          <a:solidFill>
            <a:schemeClr val="accent2"/>
          </a:solidFill>
        </p:spPr>
        <p:txBody>
          <a:bodyPr wrap="square" rtlCol="0">
            <a:spAutoFit/>
          </a:bodyPr>
          <a:lstStyle/>
          <a:p>
            <a:r>
              <a:rPr lang="en-US" sz="1600" dirty="0">
                <a:solidFill>
                  <a:srgbClr val="002060"/>
                </a:solidFill>
              </a:rPr>
              <a:t>Wikipedia contributors. "Mound Builders." </a:t>
            </a:r>
            <a:r>
              <a:rPr lang="en-US" sz="1600" i="1" dirty="0">
                <a:solidFill>
                  <a:srgbClr val="002060"/>
                </a:solidFill>
              </a:rPr>
              <a:t>Wikipedia, The Free Encyclopedia</a:t>
            </a:r>
            <a:r>
              <a:rPr lang="en-US" sz="1600" dirty="0">
                <a:solidFill>
                  <a:srgbClr val="002060"/>
                </a:solidFill>
              </a:rPr>
              <a:t>. Wikipedia, The Free Encyclopedia, 3 Nov. 2016. Web. 3 Nov. 2016.</a:t>
            </a:r>
            <a:endParaRPr lang="en-US" sz="1600" dirty="0">
              <a:solidFill>
                <a:srgbClr val="002060"/>
              </a:solidFill>
            </a:endParaRPr>
          </a:p>
        </p:txBody>
      </p:sp>
    </p:spTree>
    <p:extLst>
      <p:ext uri="{BB962C8B-B14F-4D97-AF65-F5344CB8AC3E}">
        <p14:creationId xmlns:p14="http://schemas.microsoft.com/office/powerpoint/2010/main" val="7891609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3354765"/>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p>
          <a:p>
            <a:endParaRPr lang="en-US" sz="2800" b="1" dirty="0">
              <a:solidFill>
                <a:srgbClr val="7030A0"/>
              </a:solidFill>
            </a:endParaRPr>
          </a:p>
          <a:p>
            <a:r>
              <a:rPr lang="en-US" sz="2400" b="1" dirty="0" smtClean="0">
                <a:solidFill>
                  <a:srgbClr val="7030A0"/>
                </a:solidFill>
              </a:rPr>
              <a:t>They could also roast seeds in the basket by placing fire hot stones in with the seeds and shaking the seeds and stones together.</a:t>
            </a:r>
            <a:endParaRPr lang="en-US" sz="2400" b="1" dirty="0" smtClean="0">
              <a:solidFill>
                <a:srgbClr val="7030A0"/>
              </a:solidFill>
            </a:endParaRPr>
          </a:p>
          <a:p>
            <a:pPr algn="ctr"/>
            <a:endParaRPr lang="en-US" sz="28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8" t="13505" r="46667" b="8668"/>
          <a:stretch/>
        </p:blipFill>
        <p:spPr bwMode="auto">
          <a:xfrm>
            <a:off x="502920" y="4380986"/>
            <a:ext cx="2362200" cy="1971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982636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3539430"/>
          </a:xfrm>
          <a:prstGeom prst="rect">
            <a:avLst/>
          </a:prstGeom>
          <a:solidFill>
            <a:schemeClr val="tx1"/>
          </a:solidFill>
        </p:spPr>
        <p:txBody>
          <a:bodyPr wrap="square" rtlCol="0">
            <a:spAutoFit/>
          </a:bodyPr>
          <a:lstStyle/>
          <a:p>
            <a:pPr algn="ctr"/>
            <a:r>
              <a:rPr lang="en-US" sz="3200" b="1" dirty="0">
                <a:solidFill>
                  <a:srgbClr val="7030A0"/>
                </a:solidFill>
              </a:rPr>
              <a:t>Artifacts:</a:t>
            </a:r>
          </a:p>
          <a:p>
            <a:r>
              <a:rPr lang="en-US" sz="3200" b="1" dirty="0">
                <a:solidFill>
                  <a:srgbClr val="7030A0"/>
                </a:solidFill>
              </a:rPr>
              <a:t>What? </a:t>
            </a:r>
            <a:endParaRPr lang="en-US" sz="3200" b="1" dirty="0" smtClean="0">
              <a:solidFill>
                <a:srgbClr val="7030A0"/>
              </a:solidFill>
            </a:endParaRPr>
          </a:p>
          <a:p>
            <a:r>
              <a:rPr lang="en-US" sz="3200" b="1" dirty="0" smtClean="0">
                <a:solidFill>
                  <a:srgbClr val="7030A0"/>
                </a:solidFill>
              </a:rPr>
              <a:t>The Mississippian Mound Builders were, in some cases, building platforms or temple mounds, and, in other cases, “rounded domes” (nps.gov) upon which an important person would live.</a:t>
            </a:r>
            <a:endParaRPr lang="en-US" sz="3200" b="1" dirty="0">
              <a:solidFill>
                <a:srgbClr val="7030A0"/>
              </a:solidFill>
            </a:endParaRPr>
          </a:p>
        </p:txBody>
      </p:sp>
      <p:sp>
        <p:nvSpPr>
          <p:cNvPr id="4" name="TextBox 3"/>
          <p:cNvSpPr txBox="1"/>
          <p:nvPr/>
        </p:nvSpPr>
        <p:spPr>
          <a:xfrm>
            <a:off x="1219200" y="6305968"/>
            <a:ext cx="7921978" cy="338554"/>
          </a:xfrm>
          <a:prstGeom prst="rect">
            <a:avLst/>
          </a:prstGeom>
          <a:solidFill>
            <a:schemeClr val="accent2"/>
          </a:solidFill>
        </p:spPr>
        <p:txBody>
          <a:bodyPr wrap="square" rtlCol="0">
            <a:spAutoFit/>
          </a:bodyPr>
          <a:lstStyle/>
          <a:p>
            <a:r>
              <a:rPr lang="en-US" sz="1600" dirty="0" smtClean="0">
                <a:solidFill>
                  <a:schemeClr val="bg2"/>
                </a:solidFill>
              </a:rPr>
              <a:t>“Building the Mounds.” Indian Mounds of Mississippi. National Park Service.</a:t>
            </a:r>
            <a:endParaRPr lang="en-US" sz="1600" dirty="0">
              <a:solidFill>
                <a:schemeClr val="bg2"/>
              </a:solidFill>
            </a:endParaRPr>
          </a:p>
        </p:txBody>
      </p:sp>
    </p:spTree>
    <p:extLst>
      <p:ext uri="{BB962C8B-B14F-4D97-AF65-F5344CB8AC3E}">
        <p14:creationId xmlns:p14="http://schemas.microsoft.com/office/powerpoint/2010/main" val="15941953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913" r="54000" b="15580"/>
          <a:stretch/>
        </p:blipFill>
        <p:spPr bwMode="auto">
          <a:xfrm>
            <a:off x="533400" y="547144"/>
            <a:ext cx="6400800" cy="5596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69784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23" t="17260" r="2666" b="11629"/>
          <a:stretch/>
        </p:blipFill>
        <p:spPr bwMode="auto">
          <a:xfrm>
            <a:off x="304800" y="609600"/>
            <a:ext cx="8613422" cy="3584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6578" y="4343400"/>
            <a:ext cx="8001000" cy="2554545"/>
          </a:xfrm>
          <a:prstGeom prst="rect">
            <a:avLst/>
          </a:prstGeom>
          <a:solidFill>
            <a:schemeClr val="tx1"/>
          </a:solidFill>
        </p:spPr>
        <p:txBody>
          <a:bodyPr wrap="square" rtlCol="0">
            <a:spAutoFit/>
          </a:bodyPr>
          <a:lstStyle/>
          <a:p>
            <a:r>
              <a:rPr lang="en-US" sz="3200" dirty="0" smtClean="0">
                <a:solidFill>
                  <a:srgbClr val="002060"/>
                </a:solidFill>
              </a:rPr>
              <a:t>The Cahokia Mounds near St. Louis, Missouri (600-1400 C.E.). 120 earthen mounds were build in an area of 6 square miles. At its peak, the population was about 40,000 people. </a:t>
            </a:r>
            <a:endParaRPr lang="en-US" sz="3200" dirty="0">
              <a:solidFill>
                <a:srgbClr val="002060"/>
              </a:solidFill>
            </a:endParaRPr>
          </a:p>
        </p:txBody>
      </p:sp>
      <p:sp>
        <p:nvSpPr>
          <p:cNvPr id="5" name="TextBox 4"/>
          <p:cNvSpPr txBox="1"/>
          <p:nvPr/>
        </p:nvSpPr>
        <p:spPr>
          <a:xfrm>
            <a:off x="3352801" y="6332351"/>
            <a:ext cx="5638800" cy="584775"/>
          </a:xfrm>
          <a:prstGeom prst="rect">
            <a:avLst/>
          </a:prstGeom>
          <a:solidFill>
            <a:schemeClr val="accent2"/>
          </a:solidFill>
        </p:spPr>
        <p:txBody>
          <a:bodyPr wrap="square" rtlCol="0">
            <a:spAutoFit/>
          </a:bodyPr>
          <a:lstStyle/>
          <a:p>
            <a:r>
              <a:rPr lang="en-US" sz="1600" dirty="0" smtClean="0">
                <a:solidFill>
                  <a:srgbClr val="002060"/>
                </a:solidFill>
              </a:rPr>
              <a:t>“Cahokia: North American </a:t>
            </a:r>
            <a:r>
              <a:rPr lang="en-US" sz="1600" dirty="0">
                <a:solidFill>
                  <a:srgbClr val="002060"/>
                </a:solidFill>
              </a:rPr>
              <a:t>Mounds.” http://www.crystalinks.com/NorthAmericanMounds.html</a:t>
            </a:r>
          </a:p>
        </p:txBody>
      </p:sp>
    </p:spTree>
    <p:extLst>
      <p:ext uri="{BB962C8B-B14F-4D97-AF65-F5344CB8AC3E}">
        <p14:creationId xmlns:p14="http://schemas.microsoft.com/office/powerpoint/2010/main" val="33616401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9937" y="5105400"/>
            <a:ext cx="8001000" cy="584775"/>
          </a:xfrm>
          <a:prstGeom prst="rect">
            <a:avLst/>
          </a:prstGeom>
          <a:solidFill>
            <a:schemeClr val="tx1"/>
          </a:solidFill>
        </p:spPr>
        <p:txBody>
          <a:bodyPr wrap="square" rtlCol="0">
            <a:spAutoFit/>
          </a:bodyPr>
          <a:lstStyle/>
          <a:p>
            <a:r>
              <a:rPr lang="en-US" sz="3200" dirty="0" smtClean="0">
                <a:solidFill>
                  <a:srgbClr val="002060"/>
                </a:solidFill>
              </a:rPr>
              <a:t>Monk’s Mound in the Cahokia Mounds area.</a:t>
            </a:r>
            <a:endParaRPr lang="en-US" sz="3200" dirty="0">
              <a:solidFill>
                <a:srgbClr val="002060"/>
              </a:solidFill>
            </a:endParaRPr>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45" t="21606" r="13555" b="11650"/>
          <a:stretch/>
        </p:blipFill>
        <p:spPr bwMode="auto">
          <a:xfrm>
            <a:off x="285045" y="381000"/>
            <a:ext cx="8410784"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490437" y="6096000"/>
            <a:ext cx="4501163" cy="830997"/>
          </a:xfrm>
          <a:prstGeom prst="rect">
            <a:avLst/>
          </a:prstGeom>
          <a:solidFill>
            <a:schemeClr val="accent2"/>
          </a:solidFill>
        </p:spPr>
        <p:txBody>
          <a:bodyPr wrap="square" rtlCol="0">
            <a:spAutoFit/>
          </a:bodyPr>
          <a:lstStyle/>
          <a:p>
            <a:r>
              <a:rPr lang="en-US" sz="1600" dirty="0" smtClean="0">
                <a:solidFill>
                  <a:srgbClr val="002060"/>
                </a:solidFill>
              </a:rPr>
              <a:t>“Cahokia: North American </a:t>
            </a:r>
            <a:r>
              <a:rPr lang="en-US" sz="1600" dirty="0">
                <a:solidFill>
                  <a:srgbClr val="002060"/>
                </a:solidFill>
              </a:rPr>
              <a:t>Mounds.” http://www.crystalinks.com/NorthAmericanMounds.html</a:t>
            </a:r>
          </a:p>
        </p:txBody>
      </p:sp>
    </p:spTree>
    <p:extLst>
      <p:ext uri="{BB962C8B-B14F-4D97-AF65-F5344CB8AC3E}">
        <p14:creationId xmlns:p14="http://schemas.microsoft.com/office/powerpoint/2010/main" val="26090348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9937" y="5105400"/>
            <a:ext cx="8001000" cy="584775"/>
          </a:xfrm>
          <a:prstGeom prst="rect">
            <a:avLst/>
          </a:prstGeom>
          <a:solidFill>
            <a:schemeClr val="tx1"/>
          </a:solidFill>
        </p:spPr>
        <p:txBody>
          <a:bodyPr wrap="square" rtlCol="0">
            <a:spAutoFit/>
          </a:bodyPr>
          <a:lstStyle/>
          <a:p>
            <a:r>
              <a:rPr lang="en-US" sz="3200" dirty="0" smtClean="0">
                <a:solidFill>
                  <a:srgbClr val="002060"/>
                </a:solidFill>
              </a:rPr>
              <a:t>Monk’s Mound in the Cahokia Mounds area.</a:t>
            </a:r>
            <a:endParaRPr lang="en-US" sz="3200" dirty="0">
              <a:solidFill>
                <a:srgbClr val="002060"/>
              </a:solidFill>
            </a:endParaRPr>
          </a:p>
        </p:txBody>
      </p:sp>
      <p:sp>
        <p:nvSpPr>
          <p:cNvPr id="5" name="TextBox 4"/>
          <p:cNvSpPr txBox="1"/>
          <p:nvPr/>
        </p:nvSpPr>
        <p:spPr>
          <a:xfrm>
            <a:off x="4490437" y="6096000"/>
            <a:ext cx="4501163" cy="830997"/>
          </a:xfrm>
          <a:prstGeom prst="rect">
            <a:avLst/>
          </a:prstGeom>
          <a:solidFill>
            <a:schemeClr val="accent2"/>
          </a:solidFill>
        </p:spPr>
        <p:txBody>
          <a:bodyPr wrap="square" rtlCol="0">
            <a:spAutoFit/>
          </a:bodyPr>
          <a:lstStyle/>
          <a:p>
            <a:r>
              <a:rPr lang="en-US" sz="1600" dirty="0" smtClean="0">
                <a:solidFill>
                  <a:srgbClr val="002060"/>
                </a:solidFill>
              </a:rPr>
              <a:t>“Cahokia: North American </a:t>
            </a:r>
            <a:r>
              <a:rPr lang="en-US" sz="1600" dirty="0">
                <a:solidFill>
                  <a:srgbClr val="002060"/>
                </a:solidFill>
              </a:rPr>
              <a:t>Mounds.” http://www.crystalinks.com/NorthAmericanMounds.html</a:t>
            </a:r>
          </a:p>
        </p:txBody>
      </p:sp>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556" t="11333" r="27444" b="29803"/>
          <a:stretch/>
        </p:blipFill>
        <p:spPr bwMode="auto">
          <a:xfrm>
            <a:off x="761999" y="457200"/>
            <a:ext cx="6139981"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2329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4832092"/>
          </a:xfrm>
          <a:prstGeom prst="rect">
            <a:avLst/>
          </a:prstGeom>
          <a:solidFill>
            <a:schemeClr val="tx1"/>
          </a:solidFill>
        </p:spPr>
        <p:txBody>
          <a:bodyPr wrap="square" rtlCol="0">
            <a:spAutoFit/>
          </a:bodyPr>
          <a:lstStyle/>
          <a:p>
            <a:pPr algn="ctr"/>
            <a:r>
              <a:rPr lang="en-US" sz="4000" b="1" dirty="0" smtClean="0">
                <a:solidFill>
                  <a:srgbClr val="7030A0"/>
                </a:solidFill>
              </a:rPr>
              <a:t>Descendants of the Ohio River Valley Mound Builders… So many, here are a few…</a:t>
            </a:r>
          </a:p>
          <a:p>
            <a:endParaRPr lang="en-US" sz="2800" b="1" dirty="0">
              <a:solidFill>
                <a:srgbClr val="7030A0"/>
              </a:solidFill>
            </a:endParaRPr>
          </a:p>
          <a:p>
            <a:r>
              <a:rPr lang="en-US" sz="4000" dirty="0" smtClean="0">
                <a:solidFill>
                  <a:srgbClr val="002060"/>
                </a:solidFill>
              </a:rPr>
              <a:t>The Sioux (Standing Rock, Crow Creek, and more)</a:t>
            </a:r>
          </a:p>
          <a:p>
            <a:r>
              <a:rPr lang="en-US" sz="4000" dirty="0" smtClean="0">
                <a:solidFill>
                  <a:srgbClr val="002060"/>
                </a:solidFill>
              </a:rPr>
              <a:t>The Omaha</a:t>
            </a:r>
            <a:r>
              <a:rPr lang="en-US" sz="4000" dirty="0" smtClean="0">
                <a:solidFill>
                  <a:srgbClr val="002060"/>
                </a:solidFill>
              </a:rPr>
              <a:t> Tribe of Nebraska</a:t>
            </a:r>
          </a:p>
          <a:p>
            <a:r>
              <a:rPr lang="en-US" sz="4000" dirty="0" smtClean="0">
                <a:solidFill>
                  <a:srgbClr val="002060"/>
                </a:solidFill>
              </a:rPr>
              <a:t>Winnebago Tribe of Nebraska</a:t>
            </a:r>
            <a:endParaRPr lang="en-US" sz="4000" dirty="0">
              <a:solidFill>
                <a:srgbClr val="002060"/>
              </a:solidFill>
            </a:endParaRPr>
          </a:p>
        </p:txBody>
      </p:sp>
      <p:sp>
        <p:nvSpPr>
          <p:cNvPr id="3" name="TextBox 2"/>
          <p:cNvSpPr txBox="1"/>
          <p:nvPr/>
        </p:nvSpPr>
        <p:spPr>
          <a:xfrm>
            <a:off x="6705600" y="60960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“Effigy Mounds.”</a:t>
            </a:r>
            <a:endParaRPr lang="en-US" sz="1600" dirty="0">
              <a:solidFill>
                <a:schemeClr val="bg2"/>
              </a:solidFill>
            </a:endParaRPr>
          </a:p>
        </p:txBody>
      </p:sp>
    </p:spTree>
    <p:extLst>
      <p:ext uri="{BB962C8B-B14F-4D97-AF65-F5344CB8AC3E}">
        <p14:creationId xmlns:p14="http://schemas.microsoft.com/office/powerpoint/2010/main" val="15358134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2369880"/>
          </a:xfrm>
          <a:prstGeom prst="rect">
            <a:avLst/>
          </a:prstGeom>
          <a:solidFill>
            <a:schemeClr val="tx1"/>
          </a:solidFill>
        </p:spPr>
        <p:txBody>
          <a:bodyPr wrap="square" rtlCol="0">
            <a:spAutoFit/>
          </a:bodyPr>
          <a:lstStyle/>
          <a:p>
            <a:pPr algn="ctr"/>
            <a:r>
              <a:rPr lang="en-US" sz="4000" b="1" dirty="0" smtClean="0">
                <a:solidFill>
                  <a:srgbClr val="7030A0"/>
                </a:solidFill>
              </a:rPr>
              <a:t>Descendants of the Mississippi Valley Mound Builders…</a:t>
            </a:r>
          </a:p>
          <a:p>
            <a:endParaRPr lang="en-US" sz="2800" b="1" dirty="0">
              <a:solidFill>
                <a:srgbClr val="7030A0"/>
              </a:solidFill>
            </a:endParaRPr>
          </a:p>
          <a:p>
            <a:r>
              <a:rPr lang="en-US" sz="4000" dirty="0" smtClean="0">
                <a:solidFill>
                  <a:srgbClr val="002060"/>
                </a:solidFill>
              </a:rPr>
              <a:t>The Natchez…</a:t>
            </a:r>
            <a:endParaRPr lang="en-US" sz="4000" dirty="0">
              <a:solidFill>
                <a:srgbClr val="002060"/>
              </a:solidFill>
            </a:endParaRPr>
          </a:p>
        </p:txBody>
      </p:sp>
      <p:sp>
        <p:nvSpPr>
          <p:cNvPr id="3" name="TextBox 2"/>
          <p:cNvSpPr txBox="1"/>
          <p:nvPr/>
        </p:nvSpPr>
        <p:spPr>
          <a:xfrm>
            <a:off x="152400" y="6107289"/>
            <a:ext cx="8839200" cy="461665"/>
          </a:xfrm>
          <a:prstGeom prst="rect">
            <a:avLst/>
          </a:prstGeom>
          <a:solidFill>
            <a:schemeClr val="accent2"/>
          </a:solidFill>
        </p:spPr>
        <p:txBody>
          <a:bodyPr wrap="square" rtlCol="0">
            <a:spAutoFit/>
          </a:bodyPr>
          <a:lstStyle/>
          <a:p>
            <a:r>
              <a:rPr lang="en-US" sz="1200" dirty="0">
                <a:solidFill>
                  <a:srgbClr val="002060"/>
                </a:solidFill>
              </a:rPr>
              <a:t>"</a:t>
            </a:r>
            <a:r>
              <a:rPr lang="en-US" sz="1200" dirty="0">
                <a:solidFill>
                  <a:srgbClr val="002060"/>
                </a:solidFill>
                <a:hlinkClick r:id="rId2"/>
              </a:rPr>
              <a:t>The Mound Builders: The Poverty Point, Adena, Hopewell, and Mississippian Cultures.</a:t>
            </a:r>
            <a:r>
              <a:rPr lang="en-US" sz="1200" dirty="0">
                <a:solidFill>
                  <a:srgbClr val="002060"/>
                </a:solidFill>
              </a:rPr>
              <a:t>" </a:t>
            </a:r>
            <a:r>
              <a:rPr lang="en-US" sz="1200" u="sng" dirty="0">
                <a:solidFill>
                  <a:srgbClr val="002060"/>
                </a:solidFill>
              </a:rPr>
              <a:t>U*X*L Encyclopedia of Native American Tribes</a:t>
            </a:r>
            <a:r>
              <a:rPr lang="en-US" sz="1200" dirty="0">
                <a:solidFill>
                  <a:srgbClr val="002060"/>
                </a:solidFill>
              </a:rPr>
              <a:t>. . </a:t>
            </a:r>
            <a:r>
              <a:rPr lang="en-US" sz="1200" i="1" dirty="0">
                <a:solidFill>
                  <a:srgbClr val="002060"/>
                </a:solidFill>
              </a:rPr>
              <a:t>Encyclopedia.com.</a:t>
            </a:r>
            <a:r>
              <a:rPr lang="en-US" sz="1200" dirty="0">
                <a:solidFill>
                  <a:srgbClr val="002060"/>
                </a:solidFill>
              </a:rPr>
              <a:t> 20 Nov. 2016 &lt;</a:t>
            </a:r>
            <a:r>
              <a:rPr lang="en-US" sz="1200" dirty="0">
                <a:solidFill>
                  <a:srgbClr val="002060"/>
                </a:solidFill>
                <a:hlinkClick r:id="rId3"/>
              </a:rPr>
              <a:t>http://www.encyclopedia.com</a:t>
            </a:r>
            <a:r>
              <a:rPr lang="en-US" sz="1200" dirty="0">
                <a:solidFill>
                  <a:srgbClr val="002060"/>
                </a:solidFill>
              </a:rPr>
              <a:t>&gt;.</a:t>
            </a:r>
            <a:endParaRPr lang="en-US" sz="1200" dirty="0">
              <a:solidFill>
                <a:srgbClr val="002060"/>
              </a:solidFill>
            </a:endParaRPr>
          </a:p>
        </p:txBody>
      </p:sp>
    </p:spTree>
    <p:extLst>
      <p:ext uri="{BB962C8B-B14F-4D97-AF65-F5344CB8AC3E}">
        <p14:creationId xmlns:p14="http://schemas.microsoft.com/office/powerpoint/2010/main" val="6192947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 y="533400"/>
            <a:ext cx="8001000" cy="5601533"/>
          </a:xfrm>
          <a:prstGeom prst="rect">
            <a:avLst/>
          </a:prstGeom>
          <a:solidFill>
            <a:schemeClr val="tx1"/>
          </a:solidFill>
        </p:spPr>
        <p:txBody>
          <a:bodyPr wrap="square" rtlCol="0">
            <a:spAutoFit/>
          </a:bodyPr>
          <a:lstStyle/>
          <a:p>
            <a:pPr algn="ctr"/>
            <a:r>
              <a:rPr lang="en-US" sz="4000" b="1" dirty="0" smtClean="0">
                <a:solidFill>
                  <a:srgbClr val="7030A0"/>
                </a:solidFill>
              </a:rPr>
              <a:t>Decline</a:t>
            </a:r>
          </a:p>
          <a:p>
            <a:endParaRPr lang="en-US" sz="2500" b="1" dirty="0">
              <a:solidFill>
                <a:srgbClr val="7030A0"/>
              </a:solidFill>
            </a:endParaRPr>
          </a:p>
          <a:p>
            <a:r>
              <a:rPr lang="en-US" sz="2500" b="1" dirty="0" smtClean="0">
                <a:solidFill>
                  <a:srgbClr val="7030A0"/>
                </a:solidFill>
              </a:rPr>
              <a:t>Reasons for decline of theses culture vary. It happened after the arrival of the Spanish. The decline could have been due to European diseases, climate change, and the difficulty of healthfully disposing of waste in urban areas.</a:t>
            </a:r>
          </a:p>
          <a:p>
            <a:endParaRPr lang="en-US" sz="2500" b="1" dirty="0">
              <a:solidFill>
                <a:srgbClr val="7030A0"/>
              </a:solidFill>
            </a:endParaRPr>
          </a:p>
          <a:p>
            <a:r>
              <a:rPr lang="en-US" sz="2500" b="1" dirty="0" smtClean="0">
                <a:solidFill>
                  <a:srgbClr val="7030A0"/>
                </a:solidFill>
              </a:rPr>
              <a:t>The Natchez may have been a direct descendent of the Mississippian Mound Builders. The Natchez fought French colonization 1729-1731. The French won and sold many of the Native Americans into slavery in the Caribbean.</a:t>
            </a:r>
            <a:endParaRPr lang="en-US" sz="2500" b="1" dirty="0" smtClean="0">
              <a:solidFill>
                <a:srgbClr val="7030A0"/>
              </a:solidFill>
            </a:endParaRPr>
          </a:p>
          <a:p>
            <a:pPr algn="ctr"/>
            <a:endParaRPr lang="en-US" dirty="0"/>
          </a:p>
        </p:txBody>
      </p:sp>
      <p:sp>
        <p:nvSpPr>
          <p:cNvPr id="3" name="TextBox 2"/>
          <p:cNvSpPr txBox="1"/>
          <p:nvPr/>
        </p:nvSpPr>
        <p:spPr>
          <a:xfrm>
            <a:off x="152400" y="6107289"/>
            <a:ext cx="8839200" cy="461665"/>
          </a:xfrm>
          <a:prstGeom prst="rect">
            <a:avLst/>
          </a:prstGeom>
          <a:solidFill>
            <a:schemeClr val="accent2"/>
          </a:solidFill>
        </p:spPr>
        <p:txBody>
          <a:bodyPr wrap="square" rtlCol="0">
            <a:spAutoFit/>
          </a:bodyPr>
          <a:lstStyle/>
          <a:p>
            <a:r>
              <a:rPr lang="en-US" sz="1200" dirty="0">
                <a:solidFill>
                  <a:srgbClr val="002060"/>
                </a:solidFill>
              </a:rPr>
              <a:t>"</a:t>
            </a:r>
            <a:r>
              <a:rPr lang="en-US" sz="1200" dirty="0">
                <a:solidFill>
                  <a:srgbClr val="002060"/>
                </a:solidFill>
                <a:hlinkClick r:id="rId2"/>
              </a:rPr>
              <a:t>The Mound Builders: The Poverty Point, Adena, Hopewell, and Mississippian Cultures.</a:t>
            </a:r>
            <a:r>
              <a:rPr lang="en-US" sz="1200" dirty="0">
                <a:solidFill>
                  <a:srgbClr val="002060"/>
                </a:solidFill>
              </a:rPr>
              <a:t>" </a:t>
            </a:r>
            <a:r>
              <a:rPr lang="en-US" sz="1200" u="sng" dirty="0">
                <a:solidFill>
                  <a:srgbClr val="002060"/>
                </a:solidFill>
              </a:rPr>
              <a:t>U*X*L Encyclopedia of Native American Tribes</a:t>
            </a:r>
            <a:r>
              <a:rPr lang="en-US" sz="1200" dirty="0">
                <a:solidFill>
                  <a:srgbClr val="002060"/>
                </a:solidFill>
              </a:rPr>
              <a:t>. . </a:t>
            </a:r>
            <a:r>
              <a:rPr lang="en-US" sz="1200" i="1" dirty="0">
                <a:solidFill>
                  <a:srgbClr val="002060"/>
                </a:solidFill>
              </a:rPr>
              <a:t>Encyclopedia.com.</a:t>
            </a:r>
            <a:r>
              <a:rPr lang="en-US" sz="1200" dirty="0">
                <a:solidFill>
                  <a:srgbClr val="002060"/>
                </a:solidFill>
              </a:rPr>
              <a:t> 20 Nov. 2016 &lt;</a:t>
            </a:r>
            <a:r>
              <a:rPr lang="en-US" sz="1200" dirty="0">
                <a:solidFill>
                  <a:srgbClr val="002060"/>
                </a:solidFill>
                <a:hlinkClick r:id="rId3"/>
              </a:rPr>
              <a:t>http://www.encyclopedia.com</a:t>
            </a:r>
            <a:r>
              <a:rPr lang="en-US" sz="1200" dirty="0">
                <a:solidFill>
                  <a:srgbClr val="002060"/>
                </a:solidFill>
              </a:rPr>
              <a:t>&gt;.</a:t>
            </a:r>
            <a:endParaRPr lang="en-US" sz="1200" dirty="0">
              <a:solidFill>
                <a:srgbClr val="002060"/>
              </a:solidFill>
            </a:endParaRPr>
          </a:p>
        </p:txBody>
      </p:sp>
    </p:spTree>
    <p:extLst>
      <p:ext uri="{BB962C8B-B14F-4D97-AF65-F5344CB8AC3E}">
        <p14:creationId xmlns:p14="http://schemas.microsoft.com/office/powerpoint/2010/main" val="38180567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00" t="26346" r="47889" b="12025"/>
          <a:stretch/>
        </p:blipFill>
        <p:spPr bwMode="auto">
          <a:xfrm>
            <a:off x="1524000" y="2315415"/>
            <a:ext cx="6310185" cy="4365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1815882"/>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endParaRPr lang="en-US" sz="2800" b="1" dirty="0" smtClean="0">
              <a:solidFill>
                <a:srgbClr val="7030A0"/>
              </a:solidFill>
            </a:endParaRPr>
          </a:p>
          <a:p>
            <a:pPr algn="ctr"/>
            <a:endParaRPr lang="en-US" sz="2800" dirty="0"/>
          </a:p>
        </p:txBody>
      </p:sp>
      <p:sp>
        <p:nvSpPr>
          <p:cNvPr id="3" name="TextBox 2"/>
          <p:cNvSpPr txBox="1"/>
          <p:nvPr/>
        </p:nvSpPr>
        <p:spPr>
          <a:xfrm>
            <a:off x="502920" y="60198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2275693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00" t="26346" r="47889" b="12025"/>
          <a:stretch/>
        </p:blipFill>
        <p:spPr bwMode="auto">
          <a:xfrm>
            <a:off x="5867400" y="4619625"/>
            <a:ext cx="2979420" cy="206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20" y="533400"/>
            <a:ext cx="8001000" cy="3970318"/>
          </a:xfrm>
          <a:prstGeom prst="rect">
            <a:avLst/>
          </a:prstGeom>
          <a:solidFill>
            <a:schemeClr val="tx1"/>
          </a:solidFill>
        </p:spPr>
        <p:txBody>
          <a:bodyPr wrap="square" rtlCol="0">
            <a:spAutoFit/>
          </a:bodyPr>
          <a:lstStyle/>
          <a:p>
            <a:pPr algn="ctr"/>
            <a:r>
              <a:rPr lang="en-US" sz="2800" b="1" dirty="0" smtClean="0">
                <a:solidFill>
                  <a:srgbClr val="7030A0"/>
                </a:solidFill>
              </a:rPr>
              <a:t>Artifacts:</a:t>
            </a:r>
          </a:p>
          <a:p>
            <a:pPr algn="ctr"/>
            <a:r>
              <a:rPr lang="en-US" sz="2800" b="1" dirty="0" smtClean="0">
                <a:solidFill>
                  <a:srgbClr val="7030A0"/>
                </a:solidFill>
              </a:rPr>
              <a:t>What? How? Why? </a:t>
            </a:r>
          </a:p>
          <a:p>
            <a:pPr algn="ctr"/>
            <a:r>
              <a:rPr lang="en-US" sz="2800" b="1" dirty="0" smtClean="0">
                <a:solidFill>
                  <a:srgbClr val="7030A0"/>
                </a:solidFill>
              </a:rPr>
              <a:t>Who? When? Where?</a:t>
            </a:r>
          </a:p>
          <a:p>
            <a:r>
              <a:rPr lang="en-US" sz="2800" b="1" dirty="0" smtClean="0">
                <a:solidFill>
                  <a:srgbClr val="7030A0"/>
                </a:solidFill>
              </a:rPr>
              <a:t>From the yucca plant, fibers can be boiled and processed to make rope, mats and baskets (Yucca roots can make soup and shampoos, and yucca fruit can be eaten raw or cooked.).</a:t>
            </a:r>
          </a:p>
          <a:p>
            <a:r>
              <a:rPr lang="en-US" sz="2800" b="1" dirty="0" smtClean="0">
                <a:solidFill>
                  <a:srgbClr val="7030A0"/>
                </a:solidFill>
              </a:rPr>
              <a:t>This is a sandal made by the Anasazi.</a:t>
            </a:r>
            <a:endParaRPr lang="en-US" sz="2800" b="1" dirty="0" smtClean="0">
              <a:solidFill>
                <a:srgbClr val="7030A0"/>
              </a:solidFill>
            </a:endParaRPr>
          </a:p>
          <a:p>
            <a:pPr algn="ctr"/>
            <a:endParaRPr lang="en-US" sz="2800" dirty="0"/>
          </a:p>
        </p:txBody>
      </p:sp>
      <p:sp>
        <p:nvSpPr>
          <p:cNvPr id="3" name="TextBox 2"/>
          <p:cNvSpPr txBox="1"/>
          <p:nvPr/>
        </p:nvSpPr>
        <p:spPr>
          <a:xfrm>
            <a:off x="502920" y="6019800"/>
            <a:ext cx="2286000" cy="584775"/>
          </a:xfrm>
          <a:prstGeom prst="rect">
            <a:avLst/>
          </a:prstGeom>
          <a:solidFill>
            <a:schemeClr val="accent2"/>
          </a:solidFill>
        </p:spPr>
        <p:txBody>
          <a:bodyPr wrap="square" rtlCol="0">
            <a:spAutoFit/>
          </a:bodyPr>
          <a:lstStyle/>
          <a:p>
            <a:r>
              <a:rPr lang="en-US" sz="1600" dirty="0" smtClean="0">
                <a:solidFill>
                  <a:schemeClr val="bg2"/>
                </a:solidFill>
              </a:rPr>
              <a:t>National Park Service, Mesa Verde. (nps.gov)</a:t>
            </a:r>
            <a:endParaRPr lang="en-US" sz="1600" dirty="0">
              <a:solidFill>
                <a:schemeClr val="bg2"/>
              </a:solidFill>
            </a:endParaRPr>
          </a:p>
        </p:txBody>
      </p:sp>
    </p:spTree>
    <p:extLst>
      <p:ext uri="{BB962C8B-B14F-4D97-AF65-F5344CB8AC3E}">
        <p14:creationId xmlns:p14="http://schemas.microsoft.com/office/powerpoint/2010/main" val="104641994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271</TotalTime>
  <Words>2501</Words>
  <Application>Microsoft Office PowerPoint</Application>
  <PresentationFormat>On-screen Show (4:3)</PresentationFormat>
  <Paragraphs>301</Paragraphs>
  <Slides>77</Slides>
  <Notes>0</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Paper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Kathy</cp:lastModifiedBy>
  <cp:revision>33</cp:revision>
  <dcterms:created xsi:type="dcterms:W3CDTF">2016-11-07T02:16:06Z</dcterms:created>
  <dcterms:modified xsi:type="dcterms:W3CDTF">2016-11-21T00:25:26Z</dcterms:modified>
</cp:coreProperties>
</file>